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94" r:id="rId2"/>
    <p:sldId id="301" r:id="rId3"/>
    <p:sldId id="316" r:id="rId4"/>
    <p:sldId id="317" r:id="rId5"/>
    <p:sldId id="318" r:id="rId6"/>
    <p:sldId id="287" r:id="rId7"/>
    <p:sldId id="320" r:id="rId8"/>
    <p:sldId id="303" r:id="rId9"/>
    <p:sldId id="321" r:id="rId10"/>
    <p:sldId id="305" r:id="rId11"/>
    <p:sldId id="306" r:id="rId12"/>
    <p:sldId id="323" r:id="rId13"/>
    <p:sldId id="324" r:id="rId14"/>
    <p:sldId id="307" r:id="rId15"/>
    <p:sldId id="308" r:id="rId16"/>
    <p:sldId id="299" r:id="rId17"/>
    <p:sldId id="298" r:id="rId18"/>
    <p:sldId id="300" r:id="rId19"/>
    <p:sldId id="297" r:id="rId20"/>
    <p:sldId id="311" r:id="rId21"/>
    <p:sldId id="312" r:id="rId22"/>
    <p:sldId id="313" r:id="rId23"/>
    <p:sldId id="286" r:id="rId24"/>
    <p:sldId id="322" r:id="rId25"/>
    <p:sldId id="290" r:id="rId26"/>
  </p:sldIdLst>
  <p:sldSz cx="12192000" cy="6858000"/>
  <p:notesSz cx="6858000" cy="9144000"/>
  <p:embeddedFontLst>
    <p:embeddedFont>
      <p:font typeface="나눔스퀘어 Bold" panose="020B0600000101010101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나눔스퀘어 ExtraBold" panose="020B0600000101010101" pitchFamily="50" charset="-127"/>
      <p:bold r:id="rId31"/>
    </p:embeddedFont>
    <p:embeddedFont>
      <p:font typeface="Candara" panose="020E0502030303020204" pitchFamily="34" charset="0"/>
      <p:regular r:id="rId32"/>
      <p:bold r:id="rId33"/>
      <p:italic r:id="rId34"/>
      <p:boldItalic r:id="rId35"/>
    </p:embeddedFont>
    <p:embeddedFont>
      <p:font typeface="Corbel Light" panose="020B0303020204020204" pitchFamily="34" charset="0"/>
      <p:regular r:id="rId36"/>
      <p:italic r:id="rId37"/>
    </p:embeddedFont>
    <p:embeddedFont>
      <p:font typeface="나눔바른고딕" panose="020B0600000101010101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28F"/>
    <a:srgbClr val="667BD8"/>
    <a:srgbClr val="FFFDFF"/>
    <a:srgbClr val="B8C4FD"/>
    <a:srgbClr val="0E1726"/>
    <a:srgbClr val="6972D3"/>
    <a:srgbClr val="3C3A3E"/>
    <a:srgbClr val="242349"/>
    <a:srgbClr val="9AC5FC"/>
    <a:srgbClr val="6C6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121" autoAdjust="0"/>
  </p:normalViewPr>
  <p:slideViewPr>
    <p:cSldViewPr snapToGrid="0" showGuides="1">
      <p:cViewPr>
        <p:scale>
          <a:sx n="75" d="100"/>
          <a:sy n="75" d="100"/>
        </p:scale>
        <p:origin x="931" y="-1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73204-19A8-4049-A6FA-5529553B2032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1B6C3-48BC-4BE1-AD3F-5147D98F56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096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간략하게 </a:t>
            </a:r>
            <a:r>
              <a:rPr lang="ko-KR" altLang="en-US" dirty="0" err="1"/>
              <a:t>설명드리자면</a:t>
            </a:r>
            <a:r>
              <a:rPr lang="ko-KR" altLang="en-US" dirty="0"/>
              <a:t> 저희가 만들 것은 구글 </a:t>
            </a:r>
            <a:r>
              <a:rPr lang="ko-KR" altLang="en-US" dirty="0" err="1"/>
              <a:t>애널리틱스와</a:t>
            </a:r>
            <a:r>
              <a:rPr lang="ko-KR" altLang="en-US" dirty="0"/>
              <a:t> 태그매니저의 </a:t>
            </a:r>
            <a:r>
              <a:rPr lang="en-US" altLang="ko-KR" dirty="0"/>
              <a:t>GA</a:t>
            </a:r>
            <a:r>
              <a:rPr lang="ko-KR" altLang="en-US" dirty="0" err="1"/>
              <a:t>추적코드</a:t>
            </a:r>
            <a:r>
              <a:rPr lang="ko-KR" altLang="en-US" dirty="0"/>
              <a:t> 심는 기능을 혼합해 놓은 웹 서비스 사용자들의 로그 데이터를 </a:t>
            </a:r>
            <a:r>
              <a:rPr lang="ko-KR" altLang="en-US" dirty="0" err="1"/>
              <a:t>스플릿</a:t>
            </a:r>
            <a:r>
              <a:rPr lang="ko-KR" altLang="en-US" dirty="0"/>
              <a:t> 시각화 하는 서비스다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구글 </a:t>
            </a:r>
            <a:r>
              <a:rPr lang="ko-KR" altLang="en-US" dirty="0" err="1"/>
              <a:t>애널리틱스의</a:t>
            </a:r>
            <a:r>
              <a:rPr lang="ko-KR" altLang="en-US" dirty="0"/>
              <a:t> 웹 서비스 사이트 전체적인 분석과</a:t>
            </a:r>
          </a:p>
          <a:p>
            <a:r>
              <a:rPr lang="ko-KR" altLang="en-US" dirty="0" err="1"/>
              <a:t>뷰저블의</a:t>
            </a:r>
            <a:r>
              <a:rPr lang="ko-KR" altLang="en-US" dirty="0"/>
              <a:t> 각 페이지 개별 통계 분석 모두 제공 하겠다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태블로와</a:t>
            </a:r>
            <a:r>
              <a:rPr lang="ko-KR" altLang="en-US" dirty="0"/>
              <a:t> 비슷한 수준의 퀄리티의 </a:t>
            </a:r>
            <a:r>
              <a:rPr lang="ko-KR" altLang="en-US" dirty="0" err="1"/>
              <a:t>인터렉티브</a:t>
            </a:r>
            <a:r>
              <a:rPr lang="ko-KR" altLang="en-US" dirty="0"/>
              <a:t> 대시보드로</a:t>
            </a:r>
          </a:p>
          <a:p>
            <a:r>
              <a:rPr lang="ko-KR" altLang="en-US" dirty="0"/>
              <a:t>저희의 타겟은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웹사이트를 런칭하고 여러 사이트에 광고를 올리고 있는 사장님 </a:t>
            </a:r>
            <a:r>
              <a:rPr lang="en-US" altLang="ko-KR" dirty="0"/>
              <a:t>A</a:t>
            </a:r>
            <a:r>
              <a:rPr lang="ko-KR" altLang="en-US" dirty="0"/>
              <a:t>씨</a:t>
            </a:r>
          </a:p>
          <a:p>
            <a:r>
              <a:rPr lang="ko-KR" altLang="en-US" dirty="0"/>
              <a:t>웹 디자인을 공부하며 자신의 사이트 유저들의 </a:t>
            </a:r>
            <a:r>
              <a:rPr lang="en-US" altLang="ko-KR" dirty="0" err="1"/>
              <a:t>ux</a:t>
            </a:r>
            <a:r>
              <a:rPr lang="ko-KR" altLang="en-US" dirty="0"/>
              <a:t>를 </a:t>
            </a:r>
            <a:r>
              <a:rPr lang="ko-KR" altLang="en-US" dirty="0" err="1"/>
              <a:t>개선해보고픈</a:t>
            </a:r>
            <a:r>
              <a:rPr lang="ko-KR" altLang="en-US" dirty="0"/>
              <a:t> 개발자 </a:t>
            </a:r>
            <a:r>
              <a:rPr lang="en-US" altLang="ko-KR" dirty="0"/>
              <a:t>b</a:t>
            </a:r>
            <a:r>
              <a:rPr lang="ko-KR" altLang="en-US" dirty="0"/>
              <a:t>양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씨를 도와 데이터 분석 업무를 해보고픈 분석가 </a:t>
            </a:r>
            <a:r>
              <a:rPr lang="en-US" altLang="ko-KR" dirty="0"/>
              <a:t>c</a:t>
            </a:r>
            <a:r>
              <a:rPr lang="ko-KR" altLang="en-US" dirty="0"/>
              <a:t>군</a:t>
            </a:r>
          </a:p>
          <a:p>
            <a:r>
              <a:rPr lang="ko-KR" altLang="en-US" dirty="0"/>
              <a:t>결국 최종 결정을 내릴 기획자</a:t>
            </a:r>
            <a:r>
              <a:rPr lang="en-US" altLang="ko-KR" dirty="0"/>
              <a:t>, </a:t>
            </a:r>
            <a:r>
              <a:rPr lang="ko-KR" altLang="en-US" dirty="0" err="1"/>
              <a:t>마케터</a:t>
            </a:r>
            <a:r>
              <a:rPr lang="ko-KR" altLang="en-US" dirty="0"/>
              <a:t> 등</a:t>
            </a:r>
          </a:p>
          <a:p>
            <a:endParaRPr lang="ko-KR" altLang="en-US" dirty="0"/>
          </a:p>
          <a:p>
            <a:r>
              <a:rPr lang="ko-KR" altLang="en-US" dirty="0"/>
              <a:t>그 동안 이러한 분들이 흔히 사용하시던 툴들은 보통 전체적인 여정 지도를 위해 구글이나 네이버 </a:t>
            </a:r>
            <a:r>
              <a:rPr lang="ko-KR" altLang="en-US" dirty="0" err="1"/>
              <a:t>애널리틱스</a:t>
            </a:r>
            <a:r>
              <a:rPr lang="en-US" altLang="ko-KR" dirty="0"/>
              <a:t>, </a:t>
            </a:r>
            <a:r>
              <a:rPr lang="ko-KR" altLang="en-US" dirty="0"/>
              <a:t>개별 페이지 통계치 분석을 위해 </a:t>
            </a:r>
            <a:r>
              <a:rPr lang="ko-KR" altLang="en-US" dirty="0" err="1"/>
              <a:t>뷰저블</a:t>
            </a:r>
            <a:r>
              <a:rPr lang="ko-KR" altLang="en-US" dirty="0"/>
              <a:t> 등을 </a:t>
            </a:r>
          </a:p>
          <a:p>
            <a:r>
              <a:rPr lang="ko-KR" altLang="en-US" dirty="0"/>
              <a:t>활용해 </a:t>
            </a:r>
            <a:r>
              <a:rPr lang="ko-KR" altLang="en-US" dirty="0" err="1"/>
              <a:t>인사이트를</a:t>
            </a:r>
            <a:r>
              <a:rPr lang="ko-KR" altLang="en-US" dirty="0"/>
              <a:t> 얻었습니다</a:t>
            </a:r>
            <a:r>
              <a:rPr lang="en-US" altLang="ko-KR" dirty="0"/>
              <a:t>. </a:t>
            </a:r>
            <a:r>
              <a:rPr lang="ko-KR" altLang="en-US" dirty="0"/>
              <a:t>그러나 구글 태그매니저로 </a:t>
            </a:r>
            <a:r>
              <a:rPr lang="ko-KR" altLang="en-US" dirty="0" err="1"/>
              <a:t>추적코드를</a:t>
            </a:r>
            <a:r>
              <a:rPr lang="ko-KR" altLang="en-US" dirty="0"/>
              <a:t> 심는게 다소 불편하기도 하고</a:t>
            </a:r>
            <a:r>
              <a:rPr lang="en-US" altLang="ko-KR" dirty="0"/>
              <a:t>, </a:t>
            </a:r>
            <a:r>
              <a:rPr lang="ko-KR" altLang="en-US" dirty="0" err="1"/>
              <a:t>페이지별</a:t>
            </a:r>
            <a:r>
              <a:rPr lang="ko-KR" altLang="en-US" dirty="0"/>
              <a:t> 세부 통계 제공이나 시각화 부분이 약하기도 했다</a:t>
            </a:r>
          </a:p>
          <a:p>
            <a:r>
              <a:rPr lang="en-US" altLang="ko-KR" dirty="0"/>
              <a:t>.</a:t>
            </a:r>
            <a:r>
              <a:rPr lang="ko-KR" altLang="en-US" dirty="0"/>
              <a:t>그래서 </a:t>
            </a:r>
            <a:r>
              <a:rPr lang="ko-KR" altLang="en-US" dirty="0" err="1"/>
              <a:t>뷰저블이나</a:t>
            </a:r>
            <a:r>
              <a:rPr lang="ko-KR" altLang="en-US" dirty="0"/>
              <a:t> </a:t>
            </a:r>
            <a:r>
              <a:rPr lang="ko-KR" altLang="en-US" dirty="0" err="1"/>
              <a:t>태블로등의</a:t>
            </a:r>
            <a:r>
              <a:rPr lang="ko-KR" altLang="en-US" dirty="0"/>
              <a:t> </a:t>
            </a:r>
            <a:r>
              <a:rPr lang="ko-KR" altLang="en-US" dirty="0" err="1"/>
              <a:t>과금</a:t>
            </a:r>
            <a:r>
              <a:rPr lang="ko-KR" altLang="en-US" dirty="0"/>
              <a:t> 서비스도 사용한다</a:t>
            </a:r>
            <a:r>
              <a:rPr lang="en-US" altLang="ko-KR" dirty="0"/>
              <a:t>. </a:t>
            </a:r>
            <a:r>
              <a:rPr lang="ko-KR" altLang="en-US" dirty="0" err="1"/>
              <a:t>과금도</a:t>
            </a:r>
            <a:r>
              <a:rPr lang="ko-KR" altLang="en-US" dirty="0"/>
              <a:t> 귀찮고 여러가지 서비스를 동시에 적용하기도 귀찮은 분들을 위해 준비했습니다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사실은 데이터 파이프라인을 분산 시스템으로 구축해볼 만한 주제가 잘 없었다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A1B6C3-48BC-4BE1-AD3F-5147D98F56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935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1B6C3-48BC-4BE1-AD3F-5147D98F56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451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1B6C3-48BC-4BE1-AD3F-5147D98F56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648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1B6C3-48BC-4BE1-AD3F-5147D98F56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884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1B6C3-48BC-4BE1-AD3F-5147D98F56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137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1B6C3-48BC-4BE1-AD3F-5147D98F56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344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1B6C3-48BC-4BE1-AD3F-5147D98F563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84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1B6C3-48BC-4BE1-AD3F-5147D98F56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264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SSH</a:t>
            </a:r>
            <a:r>
              <a:rPr lang="en-US" altLang="ko-KR" baseline="0" dirty="0"/>
              <a:t> Tunneling</a:t>
            </a:r>
            <a:r>
              <a:rPr lang="ko-KR" altLang="en-US" dirty="0"/>
              <a:t>을 통해 </a:t>
            </a:r>
            <a:r>
              <a:rPr lang="en-US" altLang="ko-KR" dirty="0"/>
              <a:t>VCN</a:t>
            </a:r>
            <a:r>
              <a:rPr lang="ko-KR" altLang="en-US" dirty="0"/>
              <a:t>으로 접근하여 워크플로 관리</a:t>
            </a:r>
            <a:endParaRPr lang="en-US" altLang="ko-KR" dirty="0"/>
          </a:p>
          <a:p>
            <a:r>
              <a:rPr lang="ko-KR" altLang="en-US" dirty="0"/>
              <a:t>데이터 클러스터의 보안 강화 효과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1B6C3-48BC-4BE1-AD3F-5147D98F56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150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1B6C3-48BC-4BE1-AD3F-5147D98F56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042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1B6C3-48BC-4BE1-AD3F-5147D98F56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930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간략하게 </a:t>
            </a:r>
            <a:r>
              <a:rPr lang="ko-KR" altLang="en-US" dirty="0" err="1"/>
              <a:t>설명드리자면</a:t>
            </a:r>
            <a:r>
              <a:rPr lang="ko-KR" altLang="en-US" dirty="0"/>
              <a:t> 저희가 만들 것은 구글 </a:t>
            </a:r>
            <a:r>
              <a:rPr lang="ko-KR" altLang="en-US" dirty="0" err="1"/>
              <a:t>애널리틱스와</a:t>
            </a:r>
            <a:r>
              <a:rPr lang="ko-KR" altLang="en-US" dirty="0"/>
              <a:t> 태그매니저의 </a:t>
            </a:r>
            <a:r>
              <a:rPr lang="en-US" altLang="ko-KR" dirty="0"/>
              <a:t>GA</a:t>
            </a:r>
            <a:r>
              <a:rPr lang="ko-KR" altLang="en-US" dirty="0" err="1"/>
              <a:t>추적코드</a:t>
            </a:r>
            <a:r>
              <a:rPr lang="ko-KR" altLang="en-US" dirty="0"/>
              <a:t> 심는 기능을 혼합해 놓은 웹 서비스 사용자들의 로그 데이터를 </a:t>
            </a:r>
            <a:r>
              <a:rPr lang="ko-KR" altLang="en-US" dirty="0" err="1"/>
              <a:t>스플릿</a:t>
            </a:r>
            <a:r>
              <a:rPr lang="ko-KR" altLang="en-US" dirty="0"/>
              <a:t> 시각화 하는 서비스다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구글 </a:t>
            </a:r>
            <a:r>
              <a:rPr lang="ko-KR" altLang="en-US" dirty="0" err="1"/>
              <a:t>애널리틱스의</a:t>
            </a:r>
            <a:r>
              <a:rPr lang="ko-KR" altLang="en-US" dirty="0"/>
              <a:t> 웹 서비스 사이트 전체적인 분석과</a:t>
            </a:r>
          </a:p>
          <a:p>
            <a:r>
              <a:rPr lang="ko-KR" altLang="en-US" dirty="0" err="1"/>
              <a:t>뷰저블의</a:t>
            </a:r>
            <a:r>
              <a:rPr lang="ko-KR" altLang="en-US" dirty="0"/>
              <a:t> 각 페이지 개별 통계 분석 모두 제공 하겠다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태블로와</a:t>
            </a:r>
            <a:r>
              <a:rPr lang="ko-KR" altLang="en-US" dirty="0"/>
              <a:t> 비슷한 수준의 퀄리티의 </a:t>
            </a:r>
            <a:r>
              <a:rPr lang="ko-KR" altLang="en-US" dirty="0" err="1"/>
              <a:t>인터렉티브</a:t>
            </a:r>
            <a:r>
              <a:rPr lang="ko-KR" altLang="en-US" dirty="0"/>
              <a:t> 대시보드로</a:t>
            </a:r>
          </a:p>
          <a:p>
            <a:r>
              <a:rPr lang="ko-KR" altLang="en-US" dirty="0"/>
              <a:t>저희의 타겟은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웹사이트를 런칭하고 여러 사이트에 광고를 올리고 있는 사장님 </a:t>
            </a:r>
            <a:r>
              <a:rPr lang="en-US" altLang="ko-KR" dirty="0"/>
              <a:t>A</a:t>
            </a:r>
            <a:r>
              <a:rPr lang="ko-KR" altLang="en-US" dirty="0"/>
              <a:t>씨</a:t>
            </a:r>
          </a:p>
          <a:p>
            <a:r>
              <a:rPr lang="ko-KR" altLang="en-US" dirty="0"/>
              <a:t>웹 디자인을 공부하며 자신의 사이트 유저들의 </a:t>
            </a:r>
            <a:r>
              <a:rPr lang="en-US" altLang="ko-KR" dirty="0" err="1"/>
              <a:t>ux</a:t>
            </a:r>
            <a:r>
              <a:rPr lang="ko-KR" altLang="en-US" dirty="0"/>
              <a:t>를 </a:t>
            </a:r>
            <a:r>
              <a:rPr lang="ko-KR" altLang="en-US" dirty="0" err="1"/>
              <a:t>개선해보고픈</a:t>
            </a:r>
            <a:r>
              <a:rPr lang="ko-KR" altLang="en-US" dirty="0"/>
              <a:t> 개발자 </a:t>
            </a:r>
            <a:r>
              <a:rPr lang="en-US" altLang="ko-KR" dirty="0"/>
              <a:t>b</a:t>
            </a:r>
            <a:r>
              <a:rPr lang="ko-KR" altLang="en-US" dirty="0"/>
              <a:t>양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씨를 도와 데이터 분석 업무를 해보고픈 분석가 </a:t>
            </a:r>
            <a:r>
              <a:rPr lang="en-US" altLang="ko-KR" dirty="0"/>
              <a:t>c</a:t>
            </a:r>
            <a:r>
              <a:rPr lang="ko-KR" altLang="en-US" dirty="0"/>
              <a:t>군</a:t>
            </a:r>
          </a:p>
          <a:p>
            <a:r>
              <a:rPr lang="ko-KR" altLang="en-US" dirty="0"/>
              <a:t>결국 최종 결정을 내릴 기획자</a:t>
            </a:r>
            <a:r>
              <a:rPr lang="en-US" altLang="ko-KR" dirty="0"/>
              <a:t>, </a:t>
            </a:r>
            <a:r>
              <a:rPr lang="ko-KR" altLang="en-US" dirty="0" err="1"/>
              <a:t>마케터</a:t>
            </a:r>
            <a:r>
              <a:rPr lang="ko-KR" altLang="en-US" dirty="0"/>
              <a:t> 등</a:t>
            </a:r>
          </a:p>
          <a:p>
            <a:endParaRPr lang="ko-KR" altLang="en-US" dirty="0"/>
          </a:p>
          <a:p>
            <a:r>
              <a:rPr lang="ko-KR" altLang="en-US" dirty="0"/>
              <a:t>그 동안 이러한 분들이 흔히 사용하시던 툴들은 보통 전체적인 여정 지도를 위해 구글이나 네이버 </a:t>
            </a:r>
            <a:r>
              <a:rPr lang="ko-KR" altLang="en-US" dirty="0" err="1"/>
              <a:t>애널리틱스</a:t>
            </a:r>
            <a:r>
              <a:rPr lang="en-US" altLang="ko-KR" dirty="0"/>
              <a:t>, </a:t>
            </a:r>
            <a:r>
              <a:rPr lang="ko-KR" altLang="en-US" dirty="0"/>
              <a:t>개별 페이지 통계치 분석을 위해 </a:t>
            </a:r>
            <a:r>
              <a:rPr lang="ko-KR" altLang="en-US" dirty="0" err="1"/>
              <a:t>뷰저블</a:t>
            </a:r>
            <a:r>
              <a:rPr lang="ko-KR" altLang="en-US" dirty="0"/>
              <a:t> 등을 </a:t>
            </a:r>
          </a:p>
          <a:p>
            <a:r>
              <a:rPr lang="ko-KR" altLang="en-US" dirty="0"/>
              <a:t>활용해 </a:t>
            </a:r>
            <a:r>
              <a:rPr lang="ko-KR" altLang="en-US" dirty="0" err="1"/>
              <a:t>인사이트를</a:t>
            </a:r>
            <a:r>
              <a:rPr lang="ko-KR" altLang="en-US" dirty="0"/>
              <a:t> 얻었습니다</a:t>
            </a:r>
            <a:r>
              <a:rPr lang="en-US" altLang="ko-KR" dirty="0"/>
              <a:t>. </a:t>
            </a:r>
            <a:r>
              <a:rPr lang="ko-KR" altLang="en-US" dirty="0"/>
              <a:t>그러나 구글 태그매니저로 </a:t>
            </a:r>
            <a:r>
              <a:rPr lang="ko-KR" altLang="en-US" dirty="0" err="1"/>
              <a:t>추적코드를</a:t>
            </a:r>
            <a:r>
              <a:rPr lang="ko-KR" altLang="en-US" dirty="0"/>
              <a:t> 심는게 다소 불편하기도 하고</a:t>
            </a:r>
            <a:r>
              <a:rPr lang="en-US" altLang="ko-KR" dirty="0"/>
              <a:t>, </a:t>
            </a:r>
            <a:r>
              <a:rPr lang="ko-KR" altLang="en-US" dirty="0" err="1"/>
              <a:t>페이지별</a:t>
            </a:r>
            <a:r>
              <a:rPr lang="ko-KR" altLang="en-US" dirty="0"/>
              <a:t> 세부 통계 제공이나 시각화 부분이 약하기도 했다</a:t>
            </a:r>
          </a:p>
          <a:p>
            <a:r>
              <a:rPr lang="en-US" altLang="ko-KR" dirty="0"/>
              <a:t>.</a:t>
            </a:r>
            <a:r>
              <a:rPr lang="ko-KR" altLang="en-US" dirty="0"/>
              <a:t>그래서 </a:t>
            </a:r>
            <a:r>
              <a:rPr lang="ko-KR" altLang="en-US" dirty="0" err="1"/>
              <a:t>뷰저블이나</a:t>
            </a:r>
            <a:r>
              <a:rPr lang="ko-KR" altLang="en-US" dirty="0"/>
              <a:t> </a:t>
            </a:r>
            <a:r>
              <a:rPr lang="ko-KR" altLang="en-US" dirty="0" err="1"/>
              <a:t>태블로등의</a:t>
            </a:r>
            <a:r>
              <a:rPr lang="ko-KR" altLang="en-US" dirty="0"/>
              <a:t> </a:t>
            </a:r>
            <a:r>
              <a:rPr lang="ko-KR" altLang="en-US" dirty="0" err="1"/>
              <a:t>과금</a:t>
            </a:r>
            <a:r>
              <a:rPr lang="ko-KR" altLang="en-US" dirty="0"/>
              <a:t> 서비스도 사용한다</a:t>
            </a:r>
            <a:r>
              <a:rPr lang="en-US" altLang="ko-KR" dirty="0"/>
              <a:t>. </a:t>
            </a:r>
            <a:r>
              <a:rPr lang="ko-KR" altLang="en-US" dirty="0" err="1"/>
              <a:t>과금도</a:t>
            </a:r>
            <a:r>
              <a:rPr lang="ko-KR" altLang="en-US" dirty="0"/>
              <a:t> 귀찮고 여러가지 서비스를 동시에 적용하기도 귀찮은 분들을 위해 준비했습니다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사실은 데이터 파이프라인을 분산 시스템으로 구축해볼 만한 주제가 잘 없었다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A1B6C3-48BC-4BE1-AD3F-5147D98F563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795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1B6C3-48BC-4BE1-AD3F-5147D98F56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467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차트들 이미지 넣기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1B6C3-48BC-4BE1-AD3F-5147D98F56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85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웰컴</a:t>
            </a:r>
            <a:r>
              <a:rPr lang="ko-KR" altLang="en-US" dirty="0"/>
              <a:t> 페이지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1B6C3-48BC-4BE1-AD3F-5147D98F56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969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dirty="0"/>
              <a:t>클라이언트 토큰 발급</a:t>
            </a:r>
            <a:r>
              <a:rPr lang="en-US" altLang="ko-KR" dirty="0"/>
              <a:t>, JS </a:t>
            </a:r>
            <a:r>
              <a:rPr lang="ko-KR" altLang="en-US" dirty="0"/>
              <a:t>코드 주입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1B6C3-48BC-4BE1-AD3F-5147D98F56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908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dirty="0"/>
              <a:t>클라이언트 토큰 발급</a:t>
            </a:r>
            <a:r>
              <a:rPr lang="en-US" altLang="ko-KR" dirty="0"/>
              <a:t>, JS </a:t>
            </a:r>
            <a:r>
              <a:rPr lang="ko-KR" altLang="en-US" dirty="0"/>
              <a:t>코드 주입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1B6C3-48BC-4BE1-AD3F-5147D98F56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372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1B6C3-48BC-4BE1-AD3F-5147D98F56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467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1B6C3-48BC-4BE1-AD3F-5147D98F56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292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FC30B-4A5A-4C68-9678-52F966670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C80F19-9F68-4BFE-B5D1-D6CD0AFCB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4523B0-56DF-4375-8D50-33E598DAB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84DD-6AF4-446A-9297-FFC8B85A218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7D5EB6-E32C-4E5C-A262-987DD5E4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EB7284-76C7-4723-A327-C04CEE0B7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B9398-4E8B-4768-9162-7A99876711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6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E5F3B-493D-4E60-ADEB-3BEA57D5E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6345AC-EF6C-4DD3-981D-D9445C5D6C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3F5074-5321-42FA-B20D-17916AC23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84DD-6AF4-446A-9297-FFC8B85A218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23249-A0DF-48BC-82FA-F6C81D0DC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3312F-BF99-4C9D-81D8-53F170EE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B9398-4E8B-4768-9162-7A99876711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26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76357E-B467-4C62-A391-B4894AFCD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E3FAAF-26CB-4AC0-B04C-06B8CFC8C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F564B4-B43A-49A1-9560-2D250444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84DD-6AF4-446A-9297-FFC8B85A218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8DC25F-D486-4C57-B8FF-077F5E821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0DBB33-1F92-433F-B686-4A20E578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B9398-4E8B-4768-9162-7A99876711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397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E84DA-5B8D-4768-909B-BD6C0590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4EB1BB-B3DA-45FA-A5C0-0FC43E26A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AA9E45-8087-4E8D-98A8-81EE68ED0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84DD-6AF4-446A-9297-FFC8B85A218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3C36A0-CE8D-44C9-B597-E16AFE379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64E6E-90E7-4C0D-9D4E-07EBAC7D8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B9398-4E8B-4768-9162-7A99876711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8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2FBA7-21C7-4526-8A23-DDC31E6BF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C32F67-C6C7-4DC2-BB85-17BF581F7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118F9-1A56-4F72-907B-8963CB9FF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84DD-6AF4-446A-9297-FFC8B85A218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6F4E18-3C46-41E8-B8CB-B5CBAB5D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EA50F-5A76-4048-A9C7-7BBBB53D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B9398-4E8B-4768-9162-7A99876711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4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6ACA8-58E3-4C96-98B4-FBC0317F0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9098B-C164-4A0C-BD96-931EA0C8F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B67F21-A64F-4444-AFBF-964EE60BF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1C3302-7C2A-4A84-9064-B484035D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84DD-6AF4-446A-9297-FFC8B85A218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B5DF7C-25A1-449A-AFC5-74172437B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5C1513-8632-41BB-A82D-D6B36002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B9398-4E8B-4768-9162-7A99876711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611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B73B5-1617-434B-8B81-E32C952B7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CE5606-B783-4AAC-816C-9B62B6409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D951DD-9DED-47C4-BB23-F3FFAEA8E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9845E8-FD5E-4616-8896-0609F6D41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262CFA-6496-4C27-B29D-02F04FD84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C5E102-06E2-49B4-B7CC-80EA0663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84DD-6AF4-446A-9297-FFC8B85A218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D4F999-8EAB-4A8B-81FF-78DB46A1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5BE02F-D8ED-4798-BEB7-54C3F543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B9398-4E8B-4768-9162-7A99876711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47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F89B4E-706D-4775-A125-863A8CF1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4536B-64CE-4E7B-AC94-CA638B356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84DD-6AF4-446A-9297-FFC8B85A218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9DD139-1D5B-46AC-8F09-9F9B24E59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7C43C8-6045-4D1E-AAD7-841535F9C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B9398-4E8B-4768-9162-7A99876711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830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104E4A-626B-4D6B-BC03-0132C535F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84DD-6AF4-446A-9297-FFC8B85A218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4AB9A2-7325-4A9A-A466-33E80066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0199F5-6D68-4736-A196-93B9B60ED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B9398-4E8B-4768-9162-7A99876711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53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3DF70-CB60-4628-9230-3ABBA8B4F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2B691E-5270-4AB3-AD20-C207BCD70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CFF78F-C241-4AA8-8247-20A3F0FAE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C90805-8EBF-4CDF-A31F-D5152C2CA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84DD-6AF4-446A-9297-FFC8B85A218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BFDB5F-200E-49DD-89B2-1FDCDE0E0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11D934-6BFC-4F21-B8F5-5163A8CA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B9398-4E8B-4768-9162-7A99876711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272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9BF4C-AF21-488E-8991-B8060737C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D5C98D-0A22-4D13-BD5D-DB9E15843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2258EA-F831-468D-890D-04F9DD0B2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5517F5-2D58-4528-9E7F-0A0030F35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84DD-6AF4-446A-9297-FFC8B85A218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88A1C1-E381-4976-B10A-4D116729D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865397-11F7-4C16-AC9D-6E0288B2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B9398-4E8B-4768-9162-7A99876711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BBC4FD"/>
            </a:gs>
            <a:gs pos="3000">
              <a:srgbClr val="DCC3FC"/>
            </a:gs>
            <a:gs pos="77000">
              <a:srgbClr val="9AC5FC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347A19-00DF-4DDF-B1FA-50B63FCB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77E37B-F91B-420D-9E1C-2E5B3E579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1D45A9-0135-4417-981D-0604E8A3D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D84DD-6AF4-446A-9297-FFC8B85A218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EC9054-9D12-46B8-B899-ADDFFB1D7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6E21B1-CF9D-419D-98A5-2E3766CDE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B9398-4E8B-4768-9162-7A99876711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2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3.sv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3.sv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그래픽 66">
            <a:extLst>
              <a:ext uri="{FF2B5EF4-FFF2-40B4-BE49-F238E27FC236}">
                <a16:creationId xmlns:a16="http://schemas.microsoft.com/office/drawing/2014/main" id="{23050EA5-D8E8-495C-91A2-E9EF017BCBF8}"/>
              </a:ext>
            </a:extLst>
          </p:cNvPr>
          <p:cNvGrpSpPr/>
          <p:nvPr/>
        </p:nvGrpSpPr>
        <p:grpSpPr>
          <a:xfrm flipH="1">
            <a:off x="846826" y="1777148"/>
            <a:ext cx="657663" cy="690281"/>
            <a:chOff x="7381356" y="1815247"/>
            <a:chExt cx="917758" cy="963276"/>
          </a:xfrm>
          <a:effectLst>
            <a:outerShdw blurRad="152400" dist="38100" dir="2700000" algn="tl" rotWithShape="0">
              <a:schemeClr val="bg1">
                <a:alpha val="45000"/>
              </a:schemeClr>
            </a:outerShdw>
          </a:effectLst>
        </p:grpSpPr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10AAB155-1CEB-4823-B482-9E45A2580331}"/>
                </a:ext>
              </a:extLst>
            </p:cNvPr>
            <p:cNvSpPr/>
            <p:nvPr/>
          </p:nvSpPr>
          <p:spPr>
            <a:xfrm>
              <a:off x="7381358" y="1815247"/>
              <a:ext cx="917756" cy="963276"/>
            </a:xfrm>
            <a:custGeom>
              <a:avLst/>
              <a:gdLst>
                <a:gd name="connsiteX0" fmla="*/ 911429 w 917756"/>
                <a:gd name="connsiteY0" fmla="*/ 403614 h 963276"/>
                <a:gd name="connsiteX1" fmla="*/ 470933 w 917756"/>
                <a:gd name="connsiteY1" fmla="*/ 72 h 963276"/>
                <a:gd name="connsiteX2" fmla="*/ 449380 w 917756"/>
                <a:gd name="connsiteY2" fmla="*/ 40927 h 963276"/>
                <a:gd name="connsiteX3" fmla="*/ 537444 w 917756"/>
                <a:gd name="connsiteY3" fmla="*/ 291209 h 963276"/>
                <a:gd name="connsiteX4" fmla="*/ 144382 w 917756"/>
                <a:gd name="connsiteY4" fmla="*/ 676095 h 963276"/>
                <a:gd name="connsiteX5" fmla="*/ 32663 w 917756"/>
                <a:gd name="connsiteY5" fmla="*/ 658494 h 963276"/>
                <a:gd name="connsiteX6" fmla="*/ 2673 w 917756"/>
                <a:gd name="connsiteY6" fmla="*/ 693719 h 963276"/>
                <a:gd name="connsiteX7" fmla="*/ 512920 w 917756"/>
                <a:gd name="connsiteY7" fmla="*/ 956950 h 963276"/>
                <a:gd name="connsiteX8" fmla="*/ 911429 w 917756"/>
                <a:gd name="connsiteY8" fmla="*/ 403614 h 96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7756" h="963276">
                  <a:moveTo>
                    <a:pt x="911429" y="403614"/>
                  </a:moveTo>
                  <a:cubicBezTo>
                    <a:pt x="874877" y="178896"/>
                    <a:pt x="688491" y="15909"/>
                    <a:pt x="470933" y="72"/>
                  </a:cubicBezTo>
                  <a:cubicBezTo>
                    <a:pt x="448928" y="-1529"/>
                    <a:pt x="435383" y="23872"/>
                    <a:pt x="449380" y="40927"/>
                  </a:cubicBezTo>
                  <a:cubicBezTo>
                    <a:pt x="505175" y="108920"/>
                    <a:pt x="538362" y="196177"/>
                    <a:pt x="537444" y="291209"/>
                  </a:cubicBezTo>
                  <a:cubicBezTo>
                    <a:pt x="535377" y="505280"/>
                    <a:pt x="358451" y="678432"/>
                    <a:pt x="144382" y="676095"/>
                  </a:cubicBezTo>
                  <a:cubicBezTo>
                    <a:pt x="105506" y="675671"/>
                    <a:pt x="68001" y="669535"/>
                    <a:pt x="32663" y="658494"/>
                  </a:cubicBezTo>
                  <a:cubicBezTo>
                    <a:pt x="11505" y="651883"/>
                    <a:pt x="-7095" y="673820"/>
                    <a:pt x="2673" y="693719"/>
                  </a:cubicBezTo>
                  <a:cubicBezTo>
                    <a:pt x="93774" y="879291"/>
                    <a:pt x="298297" y="991859"/>
                    <a:pt x="512920" y="956950"/>
                  </a:cubicBezTo>
                  <a:cubicBezTo>
                    <a:pt x="775764" y="914195"/>
                    <a:pt x="954184" y="666458"/>
                    <a:pt x="911429" y="403614"/>
                  </a:cubicBezTo>
                  <a:close/>
                </a:path>
              </a:pathLst>
            </a:custGeom>
            <a:solidFill>
              <a:srgbClr val="F1F890"/>
            </a:solidFill>
            <a:ln w="1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effectLst>
                  <a:outerShdw blurRad="50800" dist="38100" dir="33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18EE4691-E2F5-4673-9C5D-ADD6EFF9B7D0}"/>
                </a:ext>
              </a:extLst>
            </p:cNvPr>
            <p:cNvSpPr/>
            <p:nvPr/>
          </p:nvSpPr>
          <p:spPr>
            <a:xfrm>
              <a:off x="7381356" y="1815247"/>
              <a:ext cx="692945" cy="790929"/>
            </a:xfrm>
            <a:custGeom>
              <a:avLst/>
              <a:gdLst>
                <a:gd name="connsiteX0" fmla="*/ 53241 w 692945"/>
                <a:gd name="connsiteY0" fmla="*/ 775008 h 790929"/>
                <a:gd name="connsiteX1" fmla="*/ 179715 w 692945"/>
                <a:gd name="connsiteY1" fmla="*/ 790902 h 790929"/>
                <a:gd name="connsiteX2" fmla="*/ 692937 w 692945"/>
                <a:gd name="connsiteY2" fmla="*/ 330797 h 790929"/>
                <a:gd name="connsiteX3" fmla="*/ 571064 w 692945"/>
                <a:gd name="connsiteY3" fmla="*/ 18217 h 790929"/>
                <a:gd name="connsiteX4" fmla="*/ 470932 w 692945"/>
                <a:gd name="connsiteY4" fmla="*/ 72 h 790929"/>
                <a:gd name="connsiteX5" fmla="*/ 449380 w 692945"/>
                <a:gd name="connsiteY5" fmla="*/ 40927 h 790929"/>
                <a:gd name="connsiteX6" fmla="*/ 537444 w 692945"/>
                <a:gd name="connsiteY6" fmla="*/ 291209 h 790929"/>
                <a:gd name="connsiteX7" fmla="*/ 144382 w 692945"/>
                <a:gd name="connsiteY7" fmla="*/ 676095 h 790929"/>
                <a:gd name="connsiteX8" fmla="*/ 32663 w 692945"/>
                <a:gd name="connsiteY8" fmla="*/ 658494 h 790929"/>
                <a:gd name="connsiteX9" fmla="*/ 2673 w 692945"/>
                <a:gd name="connsiteY9" fmla="*/ 693719 h 790929"/>
                <a:gd name="connsiteX10" fmla="*/ 53241 w 692945"/>
                <a:gd name="connsiteY10" fmla="*/ 775008 h 79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2945" h="790929">
                  <a:moveTo>
                    <a:pt x="53241" y="775008"/>
                  </a:moveTo>
                  <a:cubicBezTo>
                    <a:pt x="93631" y="784954"/>
                    <a:pt x="136007" y="790464"/>
                    <a:pt x="179715" y="790902"/>
                  </a:cubicBezTo>
                  <a:cubicBezTo>
                    <a:pt x="459224" y="793698"/>
                    <a:pt x="690237" y="586704"/>
                    <a:pt x="692937" y="330797"/>
                  </a:cubicBezTo>
                  <a:cubicBezTo>
                    <a:pt x="694134" y="217193"/>
                    <a:pt x="572008" y="22853"/>
                    <a:pt x="571064" y="18217"/>
                  </a:cubicBezTo>
                  <a:cubicBezTo>
                    <a:pt x="538772" y="8735"/>
                    <a:pt x="505242" y="2570"/>
                    <a:pt x="470932" y="72"/>
                  </a:cubicBezTo>
                  <a:cubicBezTo>
                    <a:pt x="448928" y="-1529"/>
                    <a:pt x="435383" y="23872"/>
                    <a:pt x="449380" y="40927"/>
                  </a:cubicBezTo>
                  <a:cubicBezTo>
                    <a:pt x="505177" y="108920"/>
                    <a:pt x="538362" y="196177"/>
                    <a:pt x="537444" y="291209"/>
                  </a:cubicBezTo>
                  <a:cubicBezTo>
                    <a:pt x="535377" y="505280"/>
                    <a:pt x="358451" y="678432"/>
                    <a:pt x="144382" y="676095"/>
                  </a:cubicBezTo>
                  <a:cubicBezTo>
                    <a:pt x="105504" y="675671"/>
                    <a:pt x="68001" y="669535"/>
                    <a:pt x="32663" y="658494"/>
                  </a:cubicBezTo>
                  <a:cubicBezTo>
                    <a:pt x="11505" y="651883"/>
                    <a:pt x="-7095" y="673820"/>
                    <a:pt x="2673" y="693719"/>
                  </a:cubicBezTo>
                  <a:cubicBezTo>
                    <a:pt x="16897" y="722689"/>
                    <a:pt x="33884" y="749880"/>
                    <a:pt x="53241" y="775008"/>
                  </a:cubicBezTo>
                  <a:close/>
                </a:path>
              </a:pathLst>
            </a:custGeom>
            <a:solidFill>
              <a:srgbClr val="F6F66E"/>
            </a:solidFill>
            <a:ln w="1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effectLst>
                  <a:outerShdw blurRad="50800" dist="38100" dir="33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C122C13B-BD67-4CA5-B583-B1D9E50B1380}"/>
                </a:ext>
              </a:extLst>
            </p:cNvPr>
            <p:cNvSpPr/>
            <p:nvPr/>
          </p:nvSpPr>
          <p:spPr>
            <a:xfrm>
              <a:off x="7644086" y="2175344"/>
              <a:ext cx="110765" cy="109399"/>
            </a:xfrm>
            <a:custGeom>
              <a:avLst/>
              <a:gdLst>
                <a:gd name="connsiteX0" fmla="*/ 104996 w 110765"/>
                <a:gd name="connsiteY0" fmla="*/ 45034 h 109399"/>
                <a:gd name="connsiteX1" fmla="*/ 65376 w 110765"/>
                <a:gd name="connsiteY1" fmla="*/ 5635 h 109399"/>
                <a:gd name="connsiteX2" fmla="*/ 44727 w 110765"/>
                <a:gd name="connsiteY2" fmla="*/ 5278 h 109399"/>
                <a:gd name="connsiteX3" fmla="*/ 5285 w 110765"/>
                <a:gd name="connsiteY3" fmla="*/ 43919 h 109399"/>
                <a:gd name="connsiteX4" fmla="*/ 5891 w 110765"/>
                <a:gd name="connsiteY4" fmla="*/ 64958 h 109399"/>
                <a:gd name="connsiteX5" fmla="*/ 45247 w 110765"/>
                <a:gd name="connsiteY5" fmla="*/ 103798 h 109399"/>
                <a:gd name="connsiteX6" fmla="*/ 65792 w 110765"/>
                <a:gd name="connsiteY6" fmla="*/ 103912 h 109399"/>
                <a:gd name="connsiteX7" fmla="*/ 105104 w 110765"/>
                <a:gd name="connsiteY7" fmla="*/ 66010 h 109399"/>
                <a:gd name="connsiteX8" fmla="*/ 104996 w 110765"/>
                <a:gd name="connsiteY8" fmla="*/ 45034 h 10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65" h="109399">
                  <a:moveTo>
                    <a:pt x="104996" y="45034"/>
                  </a:moveTo>
                  <a:cubicBezTo>
                    <a:pt x="88853" y="34564"/>
                    <a:pt x="75583" y="21487"/>
                    <a:pt x="65376" y="5635"/>
                  </a:cubicBezTo>
                  <a:cubicBezTo>
                    <a:pt x="60619" y="-1753"/>
                    <a:pt x="49823" y="-1880"/>
                    <a:pt x="44727" y="5278"/>
                  </a:cubicBezTo>
                  <a:cubicBezTo>
                    <a:pt x="34386" y="19806"/>
                    <a:pt x="21128" y="32621"/>
                    <a:pt x="5285" y="43919"/>
                  </a:cubicBezTo>
                  <a:cubicBezTo>
                    <a:pt x="-2009" y="49121"/>
                    <a:pt x="-1703" y="60204"/>
                    <a:pt x="5891" y="64958"/>
                  </a:cubicBezTo>
                  <a:cubicBezTo>
                    <a:pt x="21691" y="74854"/>
                    <a:pt x="34930" y="87665"/>
                    <a:pt x="45247" y="103798"/>
                  </a:cubicBezTo>
                  <a:cubicBezTo>
                    <a:pt x="50002" y="111233"/>
                    <a:pt x="60906" y="111261"/>
                    <a:pt x="65792" y="103912"/>
                  </a:cubicBezTo>
                  <a:cubicBezTo>
                    <a:pt x="75779" y="88893"/>
                    <a:pt x="89191" y="76494"/>
                    <a:pt x="105104" y="66010"/>
                  </a:cubicBezTo>
                  <a:cubicBezTo>
                    <a:pt x="112708" y="61006"/>
                    <a:pt x="112631" y="49987"/>
                    <a:pt x="104996" y="45034"/>
                  </a:cubicBezTo>
                  <a:close/>
                </a:path>
              </a:pathLst>
            </a:custGeom>
            <a:solidFill>
              <a:srgbClr val="F6F66E"/>
            </a:solidFill>
            <a:ln w="19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effectLst>
                  <a:outerShdw blurRad="50800" dist="38100" dir="33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ABE82F61-0FE8-4083-85BA-7F79AB0346EB}"/>
                </a:ext>
              </a:extLst>
            </p:cNvPr>
            <p:cNvSpPr/>
            <p:nvPr/>
          </p:nvSpPr>
          <p:spPr>
            <a:xfrm>
              <a:off x="7403213" y="1941590"/>
              <a:ext cx="110764" cy="109399"/>
            </a:xfrm>
            <a:custGeom>
              <a:avLst/>
              <a:gdLst>
                <a:gd name="connsiteX0" fmla="*/ 104996 w 110764"/>
                <a:gd name="connsiteY0" fmla="*/ 45034 h 109399"/>
                <a:gd name="connsiteX1" fmla="*/ 65376 w 110764"/>
                <a:gd name="connsiteY1" fmla="*/ 5635 h 109399"/>
                <a:gd name="connsiteX2" fmla="*/ 44727 w 110764"/>
                <a:gd name="connsiteY2" fmla="*/ 5278 h 109399"/>
                <a:gd name="connsiteX3" fmla="*/ 5285 w 110764"/>
                <a:gd name="connsiteY3" fmla="*/ 43919 h 109399"/>
                <a:gd name="connsiteX4" fmla="*/ 5891 w 110764"/>
                <a:gd name="connsiteY4" fmla="*/ 64958 h 109399"/>
                <a:gd name="connsiteX5" fmla="*/ 45247 w 110764"/>
                <a:gd name="connsiteY5" fmla="*/ 103798 h 109399"/>
                <a:gd name="connsiteX6" fmla="*/ 65792 w 110764"/>
                <a:gd name="connsiteY6" fmla="*/ 103912 h 109399"/>
                <a:gd name="connsiteX7" fmla="*/ 105104 w 110764"/>
                <a:gd name="connsiteY7" fmla="*/ 66010 h 109399"/>
                <a:gd name="connsiteX8" fmla="*/ 104996 w 110764"/>
                <a:gd name="connsiteY8" fmla="*/ 45034 h 10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64" h="109399">
                  <a:moveTo>
                    <a:pt x="104996" y="45034"/>
                  </a:moveTo>
                  <a:cubicBezTo>
                    <a:pt x="88853" y="34564"/>
                    <a:pt x="75583" y="21487"/>
                    <a:pt x="65376" y="5635"/>
                  </a:cubicBezTo>
                  <a:cubicBezTo>
                    <a:pt x="60619" y="-1753"/>
                    <a:pt x="49823" y="-1880"/>
                    <a:pt x="44727" y="5278"/>
                  </a:cubicBezTo>
                  <a:cubicBezTo>
                    <a:pt x="34386" y="19806"/>
                    <a:pt x="21128" y="32621"/>
                    <a:pt x="5285" y="43919"/>
                  </a:cubicBezTo>
                  <a:cubicBezTo>
                    <a:pt x="-2009" y="49121"/>
                    <a:pt x="-1703" y="60204"/>
                    <a:pt x="5891" y="64958"/>
                  </a:cubicBezTo>
                  <a:cubicBezTo>
                    <a:pt x="21691" y="74854"/>
                    <a:pt x="34930" y="87665"/>
                    <a:pt x="45247" y="103798"/>
                  </a:cubicBezTo>
                  <a:cubicBezTo>
                    <a:pt x="50002" y="111233"/>
                    <a:pt x="60906" y="111261"/>
                    <a:pt x="65792" y="103912"/>
                  </a:cubicBezTo>
                  <a:cubicBezTo>
                    <a:pt x="75779" y="88893"/>
                    <a:pt x="89191" y="76494"/>
                    <a:pt x="105104" y="66010"/>
                  </a:cubicBezTo>
                  <a:cubicBezTo>
                    <a:pt x="112706" y="61004"/>
                    <a:pt x="112631" y="49985"/>
                    <a:pt x="104996" y="45034"/>
                  </a:cubicBezTo>
                  <a:close/>
                </a:path>
              </a:pathLst>
            </a:custGeom>
            <a:solidFill>
              <a:srgbClr val="F6F66E"/>
            </a:solidFill>
            <a:ln w="19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effectLst>
                  <a:outerShdw blurRad="50800" dist="38100" dir="33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75ECE087-8F59-4F03-A0E0-0966E2552E54}"/>
                </a:ext>
              </a:extLst>
            </p:cNvPr>
            <p:cNvSpPr/>
            <p:nvPr/>
          </p:nvSpPr>
          <p:spPr>
            <a:xfrm>
              <a:off x="7670386" y="1947182"/>
              <a:ext cx="29433" cy="84520"/>
            </a:xfrm>
            <a:custGeom>
              <a:avLst/>
              <a:gdLst>
                <a:gd name="connsiteX0" fmla="*/ 14717 w 29433"/>
                <a:gd name="connsiteY0" fmla="*/ 84520 h 84520"/>
                <a:gd name="connsiteX1" fmla="*/ 0 w 29433"/>
                <a:gd name="connsiteY1" fmla="*/ 69804 h 84520"/>
                <a:gd name="connsiteX2" fmla="*/ 0 w 29433"/>
                <a:gd name="connsiteY2" fmla="*/ 14717 h 84520"/>
                <a:gd name="connsiteX3" fmla="*/ 14717 w 29433"/>
                <a:gd name="connsiteY3" fmla="*/ 0 h 84520"/>
                <a:gd name="connsiteX4" fmla="*/ 29433 w 29433"/>
                <a:gd name="connsiteY4" fmla="*/ 14717 h 84520"/>
                <a:gd name="connsiteX5" fmla="*/ 29433 w 29433"/>
                <a:gd name="connsiteY5" fmla="*/ 69802 h 84520"/>
                <a:gd name="connsiteX6" fmla="*/ 14717 w 29433"/>
                <a:gd name="connsiteY6" fmla="*/ 84520 h 8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33" h="84520">
                  <a:moveTo>
                    <a:pt x="14717" y="84520"/>
                  </a:moveTo>
                  <a:cubicBezTo>
                    <a:pt x="6587" y="84520"/>
                    <a:pt x="0" y="77931"/>
                    <a:pt x="0" y="69804"/>
                  </a:cubicBezTo>
                  <a:lnTo>
                    <a:pt x="0" y="14717"/>
                  </a:lnTo>
                  <a:cubicBezTo>
                    <a:pt x="0" y="6589"/>
                    <a:pt x="6587" y="0"/>
                    <a:pt x="14717" y="0"/>
                  </a:cubicBezTo>
                  <a:cubicBezTo>
                    <a:pt x="22846" y="0"/>
                    <a:pt x="29433" y="6589"/>
                    <a:pt x="29433" y="14717"/>
                  </a:cubicBezTo>
                  <a:lnTo>
                    <a:pt x="29433" y="69802"/>
                  </a:lnTo>
                  <a:cubicBezTo>
                    <a:pt x="29433" y="77931"/>
                    <a:pt x="22846" y="84520"/>
                    <a:pt x="14717" y="84520"/>
                  </a:cubicBezTo>
                  <a:close/>
                </a:path>
              </a:pathLst>
            </a:custGeom>
            <a:solidFill>
              <a:srgbClr val="F1F890"/>
            </a:solidFill>
            <a:ln w="19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effectLst>
                  <a:outerShdw blurRad="50800" dist="38100" dir="33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BADFE634-A2B2-4BCD-9CE1-47B6475013B8}"/>
                </a:ext>
              </a:extLst>
            </p:cNvPr>
            <p:cNvSpPr/>
            <p:nvPr/>
          </p:nvSpPr>
          <p:spPr>
            <a:xfrm>
              <a:off x="7642844" y="1974725"/>
              <a:ext cx="84518" cy="29433"/>
            </a:xfrm>
            <a:custGeom>
              <a:avLst/>
              <a:gdLst>
                <a:gd name="connsiteX0" fmla="*/ 69802 w 84518"/>
                <a:gd name="connsiteY0" fmla="*/ 29433 h 29433"/>
                <a:gd name="connsiteX1" fmla="*/ 14717 w 84518"/>
                <a:gd name="connsiteY1" fmla="*/ 29433 h 29433"/>
                <a:gd name="connsiteX2" fmla="*/ 0 w 84518"/>
                <a:gd name="connsiteY2" fmla="*/ 14717 h 29433"/>
                <a:gd name="connsiteX3" fmla="*/ 14717 w 84518"/>
                <a:gd name="connsiteY3" fmla="*/ 0 h 29433"/>
                <a:gd name="connsiteX4" fmla="*/ 69802 w 84518"/>
                <a:gd name="connsiteY4" fmla="*/ 0 h 29433"/>
                <a:gd name="connsiteX5" fmla="*/ 84518 w 84518"/>
                <a:gd name="connsiteY5" fmla="*/ 14717 h 29433"/>
                <a:gd name="connsiteX6" fmla="*/ 69802 w 84518"/>
                <a:gd name="connsiteY6" fmla="*/ 29433 h 2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18" h="29433">
                  <a:moveTo>
                    <a:pt x="69802" y="29433"/>
                  </a:moveTo>
                  <a:lnTo>
                    <a:pt x="14717" y="29433"/>
                  </a:lnTo>
                  <a:cubicBezTo>
                    <a:pt x="6587" y="29433"/>
                    <a:pt x="0" y="22844"/>
                    <a:pt x="0" y="14717"/>
                  </a:cubicBezTo>
                  <a:cubicBezTo>
                    <a:pt x="0" y="6589"/>
                    <a:pt x="6587" y="0"/>
                    <a:pt x="14717" y="0"/>
                  </a:cubicBezTo>
                  <a:lnTo>
                    <a:pt x="69802" y="0"/>
                  </a:lnTo>
                  <a:cubicBezTo>
                    <a:pt x="77931" y="0"/>
                    <a:pt x="84518" y="6589"/>
                    <a:pt x="84518" y="14717"/>
                  </a:cubicBezTo>
                  <a:cubicBezTo>
                    <a:pt x="84518" y="22844"/>
                    <a:pt x="77931" y="29433"/>
                    <a:pt x="69802" y="29433"/>
                  </a:cubicBezTo>
                  <a:close/>
                </a:path>
              </a:pathLst>
            </a:custGeom>
            <a:solidFill>
              <a:srgbClr val="F1F890"/>
            </a:solidFill>
            <a:ln w="19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effectLst>
                  <a:outerShdw blurRad="50800" dist="38100" dir="33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BAB0CFEB-129F-4309-9CC4-D4F18A9964F8}"/>
                </a:ext>
              </a:extLst>
            </p:cNvPr>
            <p:cNvSpPr/>
            <p:nvPr/>
          </p:nvSpPr>
          <p:spPr>
            <a:xfrm>
              <a:off x="7452453" y="2219472"/>
              <a:ext cx="29433" cy="84518"/>
            </a:xfrm>
            <a:custGeom>
              <a:avLst/>
              <a:gdLst>
                <a:gd name="connsiteX0" fmla="*/ 14717 w 29433"/>
                <a:gd name="connsiteY0" fmla="*/ 84518 h 84518"/>
                <a:gd name="connsiteX1" fmla="*/ 0 w 29433"/>
                <a:gd name="connsiteY1" fmla="*/ 69802 h 84518"/>
                <a:gd name="connsiteX2" fmla="*/ 0 w 29433"/>
                <a:gd name="connsiteY2" fmla="*/ 14717 h 84518"/>
                <a:gd name="connsiteX3" fmla="*/ 14717 w 29433"/>
                <a:gd name="connsiteY3" fmla="*/ 0 h 84518"/>
                <a:gd name="connsiteX4" fmla="*/ 29433 w 29433"/>
                <a:gd name="connsiteY4" fmla="*/ 14717 h 84518"/>
                <a:gd name="connsiteX5" fmla="*/ 29433 w 29433"/>
                <a:gd name="connsiteY5" fmla="*/ 69802 h 84518"/>
                <a:gd name="connsiteX6" fmla="*/ 14717 w 29433"/>
                <a:gd name="connsiteY6" fmla="*/ 84518 h 8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33" h="84518">
                  <a:moveTo>
                    <a:pt x="14717" y="84518"/>
                  </a:moveTo>
                  <a:cubicBezTo>
                    <a:pt x="6587" y="84518"/>
                    <a:pt x="0" y="77929"/>
                    <a:pt x="0" y="69802"/>
                  </a:cubicBezTo>
                  <a:lnTo>
                    <a:pt x="0" y="14717"/>
                  </a:lnTo>
                  <a:cubicBezTo>
                    <a:pt x="0" y="6589"/>
                    <a:pt x="6587" y="0"/>
                    <a:pt x="14717" y="0"/>
                  </a:cubicBezTo>
                  <a:cubicBezTo>
                    <a:pt x="22846" y="0"/>
                    <a:pt x="29433" y="6589"/>
                    <a:pt x="29433" y="14717"/>
                  </a:cubicBezTo>
                  <a:lnTo>
                    <a:pt x="29433" y="69802"/>
                  </a:lnTo>
                  <a:cubicBezTo>
                    <a:pt x="29433" y="77929"/>
                    <a:pt x="22844" y="84518"/>
                    <a:pt x="14717" y="84518"/>
                  </a:cubicBezTo>
                  <a:close/>
                </a:path>
              </a:pathLst>
            </a:custGeom>
            <a:solidFill>
              <a:srgbClr val="F1F890"/>
            </a:solidFill>
            <a:ln w="19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effectLst>
                  <a:outerShdw blurRad="50800" dist="38100" dir="33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A4BDABFF-3596-47CE-A1F5-AB9C91A519A1}"/>
                </a:ext>
              </a:extLst>
            </p:cNvPr>
            <p:cNvSpPr/>
            <p:nvPr/>
          </p:nvSpPr>
          <p:spPr>
            <a:xfrm>
              <a:off x="7424909" y="2247013"/>
              <a:ext cx="84518" cy="29433"/>
            </a:xfrm>
            <a:custGeom>
              <a:avLst/>
              <a:gdLst>
                <a:gd name="connsiteX0" fmla="*/ 69802 w 84518"/>
                <a:gd name="connsiteY0" fmla="*/ 29433 h 29433"/>
                <a:gd name="connsiteX1" fmla="*/ 14717 w 84518"/>
                <a:gd name="connsiteY1" fmla="*/ 29433 h 29433"/>
                <a:gd name="connsiteX2" fmla="*/ 0 w 84518"/>
                <a:gd name="connsiteY2" fmla="*/ 14717 h 29433"/>
                <a:gd name="connsiteX3" fmla="*/ 14717 w 84518"/>
                <a:gd name="connsiteY3" fmla="*/ 0 h 29433"/>
                <a:gd name="connsiteX4" fmla="*/ 69802 w 84518"/>
                <a:gd name="connsiteY4" fmla="*/ 0 h 29433"/>
                <a:gd name="connsiteX5" fmla="*/ 84518 w 84518"/>
                <a:gd name="connsiteY5" fmla="*/ 14717 h 29433"/>
                <a:gd name="connsiteX6" fmla="*/ 69802 w 84518"/>
                <a:gd name="connsiteY6" fmla="*/ 29433 h 2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518" h="29433">
                  <a:moveTo>
                    <a:pt x="69802" y="29433"/>
                  </a:moveTo>
                  <a:lnTo>
                    <a:pt x="14717" y="29433"/>
                  </a:lnTo>
                  <a:cubicBezTo>
                    <a:pt x="6587" y="29433"/>
                    <a:pt x="0" y="22844"/>
                    <a:pt x="0" y="14717"/>
                  </a:cubicBezTo>
                  <a:cubicBezTo>
                    <a:pt x="0" y="6589"/>
                    <a:pt x="6587" y="0"/>
                    <a:pt x="14717" y="0"/>
                  </a:cubicBezTo>
                  <a:lnTo>
                    <a:pt x="69802" y="0"/>
                  </a:lnTo>
                  <a:cubicBezTo>
                    <a:pt x="77931" y="0"/>
                    <a:pt x="84518" y="6589"/>
                    <a:pt x="84518" y="14717"/>
                  </a:cubicBezTo>
                  <a:cubicBezTo>
                    <a:pt x="84518" y="22844"/>
                    <a:pt x="77929" y="29433"/>
                    <a:pt x="69802" y="29433"/>
                  </a:cubicBezTo>
                  <a:close/>
                </a:path>
              </a:pathLst>
            </a:custGeom>
            <a:solidFill>
              <a:srgbClr val="F1F890"/>
            </a:solidFill>
            <a:ln w="19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effectLst>
                  <a:outerShdw blurRad="50800" dist="38100" dir="33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946595C1-5C47-4A06-BC40-BE737F550722}"/>
              </a:ext>
            </a:extLst>
          </p:cNvPr>
          <p:cNvSpPr txBox="1"/>
          <p:nvPr/>
        </p:nvSpPr>
        <p:spPr>
          <a:xfrm>
            <a:off x="614397" y="2706062"/>
            <a:ext cx="3508653" cy="374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72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MATA</a:t>
            </a:r>
          </a:p>
          <a:p>
            <a:pPr>
              <a:lnSpc>
                <a:spcPct val="110000"/>
              </a:lnSpc>
            </a:pPr>
            <a:endParaRPr lang="en-US" altLang="ko-KR" sz="7200" spc="-7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DFF"/>
              </a:solidFill>
              <a:effectLst>
                <a:outerShdw blurRad="190500" dist="25400" dir="2700000" algn="tl" rotWithShape="0">
                  <a:prstClr val="black">
                    <a:alpha val="17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7200" spc="-7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최종발표</a:t>
            </a:r>
            <a:endParaRPr lang="ko-KR" altLang="en-US" sz="7200" spc="-7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DFF"/>
              </a:solidFill>
              <a:effectLst>
                <a:outerShdw blurRad="190500" dist="25400" dir="2700000" algn="tl" rotWithShape="0">
                  <a:prstClr val="black">
                    <a:alpha val="17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51800" y="6361555"/>
            <a:ext cx="161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북산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(A506)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360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147" y="2104375"/>
            <a:ext cx="4850423" cy="36394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20" y="2104375"/>
            <a:ext cx="4747405" cy="363946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539420" y="1115926"/>
            <a:ext cx="7779080" cy="66095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7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고객동선</a:t>
            </a:r>
            <a:r>
              <a:rPr lang="ko-KR" altLang="en-US" sz="35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차트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53109F-BD1D-418E-99D7-0AC7E9539AFE}"/>
              </a:ext>
            </a:extLst>
          </p:cNvPr>
          <p:cNvSpPr/>
          <p:nvPr/>
        </p:nvSpPr>
        <p:spPr>
          <a:xfrm>
            <a:off x="-1" y="6858001"/>
            <a:ext cx="12192001" cy="1733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F48A4-9E1F-13A7-BD5C-904B59671CE7}"/>
              </a:ext>
            </a:extLst>
          </p:cNvPr>
          <p:cNvSpPr txBox="1"/>
          <p:nvPr/>
        </p:nvSpPr>
        <p:spPr>
          <a:xfrm>
            <a:off x="549955" y="480650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latin typeface="Sandoll 고딕NeoRound 07 Bd" panose="020B0600000101010101" pitchFamily="34" charset="-127"/>
                <a:ea typeface="Sandoll 고딕NeoRound 07 Bd" panose="020B0600000101010101" pitchFamily="34" charset="-127"/>
              </a:rPr>
              <a:t>프로젝트 소개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DFF"/>
              </a:solidFill>
              <a:latin typeface="Sandoll 고딕NeoRound 07 Bd" panose="020B0600000101010101" pitchFamily="34" charset="-127"/>
              <a:ea typeface="Sandoll 고딕NeoRound 07 B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6887D-55E7-41C4-836D-A3E99AE55FF8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개요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B74C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7B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소개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기술 스택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과정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향후 계획</a:t>
            </a:r>
          </a:p>
        </p:txBody>
      </p:sp>
      <p:sp>
        <p:nvSpPr>
          <p:cNvPr id="4" name="타원 3"/>
          <p:cNvSpPr/>
          <p:nvPr/>
        </p:nvSpPr>
        <p:spPr>
          <a:xfrm>
            <a:off x="4509440" y="3478306"/>
            <a:ext cx="720000" cy="7200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4" idx="6"/>
            <a:endCxn id="12" idx="1"/>
          </p:cNvCxnSpPr>
          <p:nvPr/>
        </p:nvCxnSpPr>
        <p:spPr>
          <a:xfrm>
            <a:off x="5229440" y="3838306"/>
            <a:ext cx="1521707" cy="85800"/>
          </a:xfrm>
          <a:prstGeom prst="straightConnector1">
            <a:avLst/>
          </a:prstGeom>
          <a:ln w="5715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0232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539420" y="1115926"/>
            <a:ext cx="7779080" cy="66095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클릭 </a:t>
            </a:r>
            <a:r>
              <a:rPr lang="ko-KR" altLang="en-US" sz="3500" spc="-7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히트맵</a:t>
            </a:r>
            <a:endParaRPr lang="ko-KR" altLang="en-US" sz="3500" spc="-7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DFF"/>
              </a:solidFill>
              <a:effectLst>
                <a:outerShdw blurRad="190500" dist="25400" dir="2700000" algn="tl" rotWithShape="0">
                  <a:prstClr val="black">
                    <a:alpha val="17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53109F-BD1D-418E-99D7-0AC7E9539AFE}"/>
              </a:ext>
            </a:extLst>
          </p:cNvPr>
          <p:cNvSpPr/>
          <p:nvPr/>
        </p:nvSpPr>
        <p:spPr>
          <a:xfrm>
            <a:off x="-1" y="6858001"/>
            <a:ext cx="12192001" cy="1733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F48A4-9E1F-13A7-BD5C-904B59671CE7}"/>
              </a:ext>
            </a:extLst>
          </p:cNvPr>
          <p:cNvSpPr txBox="1"/>
          <p:nvPr/>
        </p:nvSpPr>
        <p:spPr>
          <a:xfrm>
            <a:off x="549955" y="480650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latin typeface="Sandoll 고딕NeoRound 07 Bd" panose="020B0600000101010101" pitchFamily="34" charset="-127"/>
                <a:ea typeface="Sandoll 고딕NeoRound 07 Bd" panose="020B0600000101010101" pitchFamily="34" charset="-127"/>
              </a:rPr>
              <a:t>프로젝트 소개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DFF"/>
              </a:solidFill>
              <a:latin typeface="Sandoll 고딕NeoRound 07 Bd" panose="020B0600000101010101" pitchFamily="34" charset="-127"/>
              <a:ea typeface="Sandoll 고딕NeoRound 07 B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6887D-55E7-41C4-836D-A3E99AE55FF8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개요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B74C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7B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소개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기술 스택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과정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향후 계획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940" y="1992076"/>
            <a:ext cx="5120640" cy="2999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39" y="1992076"/>
            <a:ext cx="4737921" cy="29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087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539420" y="1115926"/>
            <a:ext cx="7779080" cy="66095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클릭 </a:t>
            </a:r>
            <a:r>
              <a:rPr lang="ko-KR" altLang="en-US" sz="3500" spc="-7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히트맵</a:t>
            </a:r>
            <a:endParaRPr lang="ko-KR" altLang="en-US" sz="3500" spc="-7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DFF"/>
              </a:solidFill>
              <a:effectLst>
                <a:outerShdw blurRad="190500" dist="25400" dir="2700000" algn="tl" rotWithShape="0">
                  <a:prstClr val="black">
                    <a:alpha val="17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53109F-BD1D-418E-99D7-0AC7E9539AFE}"/>
              </a:ext>
            </a:extLst>
          </p:cNvPr>
          <p:cNvSpPr/>
          <p:nvPr/>
        </p:nvSpPr>
        <p:spPr>
          <a:xfrm>
            <a:off x="-1" y="6858001"/>
            <a:ext cx="12192001" cy="1733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F48A4-9E1F-13A7-BD5C-904B59671CE7}"/>
              </a:ext>
            </a:extLst>
          </p:cNvPr>
          <p:cNvSpPr txBox="1"/>
          <p:nvPr/>
        </p:nvSpPr>
        <p:spPr>
          <a:xfrm>
            <a:off x="549955" y="480650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latin typeface="Sandoll 고딕NeoRound 07 Bd" panose="020B0600000101010101" pitchFamily="34" charset="-127"/>
                <a:ea typeface="Sandoll 고딕NeoRound 07 Bd" panose="020B0600000101010101" pitchFamily="34" charset="-127"/>
              </a:rPr>
              <a:t>프로젝트 소개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DFF"/>
              </a:solidFill>
              <a:latin typeface="Sandoll 고딕NeoRound 07 Bd" panose="020B0600000101010101" pitchFamily="34" charset="-127"/>
              <a:ea typeface="Sandoll 고딕NeoRound 07 B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6887D-55E7-41C4-836D-A3E99AE55FF8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개요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B74C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7B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소개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기술 스택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과정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향후 계획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992076"/>
            <a:ext cx="5791200" cy="34619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14" y="1992076"/>
            <a:ext cx="5302951" cy="340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596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539420" y="1115926"/>
            <a:ext cx="7779080" cy="66095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클릭 </a:t>
            </a:r>
            <a:r>
              <a:rPr lang="ko-KR" altLang="en-US" sz="3500" spc="-7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히트맵</a:t>
            </a:r>
            <a:endParaRPr lang="ko-KR" altLang="en-US" sz="3500" spc="-7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DFF"/>
              </a:solidFill>
              <a:effectLst>
                <a:outerShdw blurRad="190500" dist="25400" dir="2700000" algn="tl" rotWithShape="0">
                  <a:prstClr val="black">
                    <a:alpha val="17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53109F-BD1D-418E-99D7-0AC7E9539AFE}"/>
              </a:ext>
            </a:extLst>
          </p:cNvPr>
          <p:cNvSpPr/>
          <p:nvPr/>
        </p:nvSpPr>
        <p:spPr>
          <a:xfrm>
            <a:off x="-1" y="6858001"/>
            <a:ext cx="12192001" cy="1733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F48A4-9E1F-13A7-BD5C-904B59671CE7}"/>
              </a:ext>
            </a:extLst>
          </p:cNvPr>
          <p:cNvSpPr txBox="1"/>
          <p:nvPr/>
        </p:nvSpPr>
        <p:spPr>
          <a:xfrm>
            <a:off x="549955" y="480650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latin typeface="Sandoll 고딕NeoRound 07 Bd" panose="020B0600000101010101" pitchFamily="34" charset="-127"/>
                <a:ea typeface="Sandoll 고딕NeoRound 07 Bd" panose="020B0600000101010101" pitchFamily="34" charset="-127"/>
              </a:rPr>
              <a:t>프로젝트 소개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DFF"/>
              </a:solidFill>
              <a:latin typeface="Sandoll 고딕NeoRound 07 Bd" panose="020B0600000101010101" pitchFamily="34" charset="-127"/>
              <a:ea typeface="Sandoll 고딕NeoRound 07 B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6887D-55E7-41C4-836D-A3E99AE55FF8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개요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B74C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7B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소개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기술 스택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과정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향후 계획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20" y="1992076"/>
            <a:ext cx="5248140" cy="34964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337" y="1992076"/>
            <a:ext cx="5291243" cy="349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93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539420" y="1115926"/>
            <a:ext cx="7779080" cy="66095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체류시간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53109F-BD1D-418E-99D7-0AC7E9539AFE}"/>
              </a:ext>
            </a:extLst>
          </p:cNvPr>
          <p:cNvSpPr/>
          <p:nvPr/>
        </p:nvSpPr>
        <p:spPr>
          <a:xfrm>
            <a:off x="-1" y="6858001"/>
            <a:ext cx="12192001" cy="1733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F48A4-9E1F-13A7-BD5C-904B59671CE7}"/>
              </a:ext>
            </a:extLst>
          </p:cNvPr>
          <p:cNvSpPr txBox="1"/>
          <p:nvPr/>
        </p:nvSpPr>
        <p:spPr>
          <a:xfrm>
            <a:off x="549955" y="480650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latin typeface="Sandoll 고딕NeoRound 07 Bd" panose="020B0600000101010101" pitchFamily="34" charset="-127"/>
                <a:ea typeface="Sandoll 고딕NeoRound 07 Bd" panose="020B0600000101010101" pitchFamily="34" charset="-127"/>
              </a:rPr>
              <a:t>프로젝트 소개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DFF"/>
              </a:solidFill>
              <a:latin typeface="Sandoll 고딕NeoRound 07 Bd" panose="020B0600000101010101" pitchFamily="34" charset="-127"/>
              <a:ea typeface="Sandoll 고딕NeoRound 07 B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6887D-55E7-41C4-836D-A3E99AE55FF8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개요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B74C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7B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소개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기술 스택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과정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향후 계획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487904" y="1919774"/>
            <a:ext cx="9216190" cy="4541322"/>
            <a:chOff x="1633422" y="2041397"/>
            <a:chExt cx="9216190" cy="4541322"/>
          </a:xfrm>
        </p:grpSpPr>
        <p:grpSp>
          <p:nvGrpSpPr>
            <p:cNvPr id="11" name="그룹 10"/>
            <p:cNvGrpSpPr/>
            <p:nvPr/>
          </p:nvGrpSpPr>
          <p:grpSpPr>
            <a:xfrm>
              <a:off x="1633422" y="2041397"/>
              <a:ext cx="9216190" cy="4541322"/>
              <a:chOff x="1481022" y="1888997"/>
              <a:chExt cx="9216190" cy="4541322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1481022" y="1888997"/>
                <a:ext cx="9216190" cy="4541322"/>
                <a:chOff x="1328348" y="1888997"/>
                <a:chExt cx="9216190" cy="4541322"/>
              </a:xfrm>
            </p:grpSpPr>
            <p:sp>
              <p:nvSpPr>
                <p:cNvPr id="15" name="사각형: 둥근 모서리 1">
                  <a:extLst>
                    <a:ext uri="{FF2B5EF4-FFF2-40B4-BE49-F238E27FC236}">
                      <a16:creationId xmlns:a16="http://schemas.microsoft.com/office/drawing/2014/main" id="{D6E7A40A-ABE8-4A7B-837E-6DF8F1F5DBD9}"/>
                    </a:ext>
                  </a:extLst>
                </p:cNvPr>
                <p:cNvSpPr/>
                <p:nvPr/>
              </p:nvSpPr>
              <p:spPr>
                <a:xfrm>
                  <a:off x="1328348" y="1888997"/>
                  <a:ext cx="9216190" cy="4541322"/>
                </a:xfrm>
                <a:prstGeom prst="roundRect">
                  <a:avLst>
                    <a:gd name="adj" fmla="val 5073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41300" dist="38100" dir="2700000" algn="tl" rotWithShape="0">
                    <a:prstClr val="black">
                      <a:alpha val="2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88957" y="2093865"/>
                  <a:ext cx="8631490" cy="4095299"/>
                </a:xfrm>
                <a:prstGeom prst="rect">
                  <a:avLst/>
                </a:prstGeom>
              </p:spPr>
            </p:pic>
          </p:grp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1632" y="2093865"/>
                <a:ext cx="8631490" cy="4315745"/>
              </a:xfrm>
              <a:prstGeom prst="rect">
                <a:avLst/>
              </a:prstGeom>
            </p:spPr>
          </p:pic>
        </p:grp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7612" y="2842999"/>
              <a:ext cx="8627909" cy="3483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41636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539420" y="1115926"/>
            <a:ext cx="7779080" cy="684803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유입 경로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53109F-BD1D-418E-99D7-0AC7E9539AFE}"/>
              </a:ext>
            </a:extLst>
          </p:cNvPr>
          <p:cNvSpPr/>
          <p:nvPr/>
        </p:nvSpPr>
        <p:spPr>
          <a:xfrm>
            <a:off x="-1" y="6858001"/>
            <a:ext cx="12192001" cy="1733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F48A4-9E1F-13A7-BD5C-904B59671CE7}"/>
              </a:ext>
            </a:extLst>
          </p:cNvPr>
          <p:cNvSpPr txBox="1"/>
          <p:nvPr/>
        </p:nvSpPr>
        <p:spPr>
          <a:xfrm>
            <a:off x="549955" y="480650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latin typeface="Sandoll 고딕NeoRound 07 Bd" panose="020B0600000101010101" pitchFamily="34" charset="-127"/>
                <a:ea typeface="Sandoll 고딕NeoRound 07 Bd" panose="020B0600000101010101" pitchFamily="34" charset="-127"/>
              </a:rPr>
              <a:t>프로젝트 소개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DFF"/>
              </a:solidFill>
              <a:latin typeface="Sandoll 고딕NeoRound 07 Bd" panose="020B0600000101010101" pitchFamily="34" charset="-127"/>
              <a:ea typeface="Sandoll 고딕NeoRound 07 B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6887D-55E7-41C4-836D-A3E99AE55FF8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개요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B74C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7B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소개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기술 스택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과정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향후 계획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487904" y="1919774"/>
            <a:ext cx="9216190" cy="4541322"/>
            <a:chOff x="184402" y="3183524"/>
            <a:chExt cx="9216190" cy="4541322"/>
          </a:xfrm>
        </p:grpSpPr>
        <p:sp>
          <p:nvSpPr>
            <p:cNvPr id="11" name="사각형: 둥근 모서리 1">
              <a:extLst>
                <a:ext uri="{FF2B5EF4-FFF2-40B4-BE49-F238E27FC236}">
                  <a16:creationId xmlns:a16="http://schemas.microsoft.com/office/drawing/2014/main" id="{D6E7A40A-ABE8-4A7B-837E-6DF8F1F5DBD9}"/>
                </a:ext>
              </a:extLst>
            </p:cNvPr>
            <p:cNvSpPr/>
            <p:nvPr/>
          </p:nvSpPr>
          <p:spPr>
            <a:xfrm>
              <a:off x="184402" y="3183524"/>
              <a:ext cx="9216190" cy="4541322"/>
            </a:xfrm>
            <a:prstGeom prst="roundRect">
              <a:avLst>
                <a:gd name="adj" fmla="val 5073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136" y="4058369"/>
              <a:ext cx="8576721" cy="2785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08373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D6EB3C79-3A70-40B8-A780-8FB67DAAE133}"/>
              </a:ext>
            </a:extLst>
          </p:cNvPr>
          <p:cNvSpPr/>
          <p:nvPr/>
        </p:nvSpPr>
        <p:spPr>
          <a:xfrm>
            <a:off x="0" y="3429000"/>
            <a:ext cx="12192000" cy="4142775"/>
          </a:xfrm>
          <a:custGeom>
            <a:avLst/>
            <a:gdLst>
              <a:gd name="connsiteX0" fmla="*/ 3610580 w 12192000"/>
              <a:gd name="connsiteY0" fmla="*/ 136 h 4137820"/>
              <a:gd name="connsiteX1" fmla="*/ 6489697 w 12192000"/>
              <a:gd name="connsiteY1" fmla="*/ 724978 h 4137820"/>
              <a:gd name="connsiteX2" fmla="*/ 7230117 w 12192000"/>
              <a:gd name="connsiteY2" fmla="*/ 897022 h 4137820"/>
              <a:gd name="connsiteX3" fmla="*/ 8229600 w 12192000"/>
              <a:gd name="connsiteY3" fmla="*/ 1001897 h 4137820"/>
              <a:gd name="connsiteX4" fmla="*/ 12008206 w 12192000"/>
              <a:gd name="connsiteY4" fmla="*/ 533553 h 4137820"/>
              <a:gd name="connsiteX5" fmla="*/ 12192000 w 12192000"/>
              <a:gd name="connsiteY5" fmla="*/ 494576 h 4137820"/>
              <a:gd name="connsiteX6" fmla="*/ 12192000 w 12192000"/>
              <a:gd name="connsiteY6" fmla="*/ 4137820 h 4137820"/>
              <a:gd name="connsiteX7" fmla="*/ 0 w 12192000"/>
              <a:gd name="connsiteY7" fmla="*/ 4137820 h 4137820"/>
              <a:gd name="connsiteX8" fmla="*/ 0 w 12192000"/>
              <a:gd name="connsiteY8" fmla="*/ 1621320 h 4137820"/>
              <a:gd name="connsiteX9" fmla="*/ 0 w 12192000"/>
              <a:gd name="connsiteY9" fmla="*/ 1602271 h 4137820"/>
              <a:gd name="connsiteX10" fmla="*/ 0 w 12192000"/>
              <a:gd name="connsiteY10" fmla="*/ 941211 h 4137820"/>
              <a:gd name="connsiteX11" fmla="*/ 35616 w 12192000"/>
              <a:gd name="connsiteY11" fmla="*/ 925612 h 4137820"/>
              <a:gd name="connsiteX12" fmla="*/ 3295650 w 12192000"/>
              <a:gd name="connsiteY12" fmla="*/ 11296 h 4137820"/>
              <a:gd name="connsiteX13" fmla="*/ 3610580 w 12192000"/>
              <a:gd name="connsiteY13" fmla="*/ 136 h 413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37820">
                <a:moveTo>
                  <a:pt x="3610580" y="136"/>
                </a:moveTo>
                <a:cubicBezTo>
                  <a:pt x="4610177" y="8754"/>
                  <a:pt x="5511823" y="426617"/>
                  <a:pt x="6489697" y="724978"/>
                </a:cubicBezTo>
                <a:lnTo>
                  <a:pt x="7230117" y="897022"/>
                </a:lnTo>
                <a:cubicBezTo>
                  <a:pt x="7549939" y="961602"/>
                  <a:pt x="7881342" y="1001897"/>
                  <a:pt x="8229600" y="1001897"/>
                </a:cubicBezTo>
                <a:cubicBezTo>
                  <a:pt x="9390459" y="1001897"/>
                  <a:pt x="10675962" y="804700"/>
                  <a:pt x="12008206" y="533553"/>
                </a:cubicBezTo>
                <a:lnTo>
                  <a:pt x="12192000" y="494576"/>
                </a:lnTo>
                <a:lnTo>
                  <a:pt x="12192000" y="4137820"/>
                </a:lnTo>
                <a:lnTo>
                  <a:pt x="0" y="4137820"/>
                </a:lnTo>
                <a:lnTo>
                  <a:pt x="0" y="1621320"/>
                </a:lnTo>
                <a:lnTo>
                  <a:pt x="0" y="1602271"/>
                </a:lnTo>
                <a:lnTo>
                  <a:pt x="0" y="941211"/>
                </a:lnTo>
                <a:lnTo>
                  <a:pt x="35616" y="925612"/>
                </a:lnTo>
                <a:cubicBezTo>
                  <a:pt x="1140743" y="459145"/>
                  <a:pt x="2234010" y="96624"/>
                  <a:pt x="3295650" y="11296"/>
                </a:cubicBezTo>
                <a:cubicBezTo>
                  <a:pt x="3401814" y="2763"/>
                  <a:pt x="3506726" y="-759"/>
                  <a:pt x="3610580" y="136"/>
                </a:cubicBezTo>
                <a:close/>
              </a:path>
            </a:pathLst>
          </a:custGeom>
          <a:solidFill>
            <a:srgbClr val="FF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E7A40A-ABE8-4A7B-837E-6DF8F1F5DBD9}"/>
              </a:ext>
            </a:extLst>
          </p:cNvPr>
          <p:cNvSpPr/>
          <p:nvPr/>
        </p:nvSpPr>
        <p:spPr>
          <a:xfrm>
            <a:off x="541452" y="1934308"/>
            <a:ext cx="11046960" cy="5903406"/>
          </a:xfrm>
          <a:prstGeom prst="roundRect">
            <a:avLst>
              <a:gd name="adj" fmla="val 5073"/>
            </a:avLst>
          </a:prstGeom>
          <a:solidFill>
            <a:srgbClr val="FFFDFF"/>
          </a:solidFill>
          <a:ln>
            <a:noFill/>
          </a:ln>
          <a:effectLst>
            <a:outerShdw blurRad="2413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539420" y="1115926"/>
            <a:ext cx="7779080" cy="66095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</a:t>
            </a:r>
            <a:r>
              <a:rPr lang="ko-KR" altLang="en-US" sz="3500" spc="-7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아키텍쳐</a:t>
            </a:r>
            <a:endParaRPr lang="ko-KR" altLang="en-US" sz="3500" spc="-7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DFF"/>
              </a:solidFill>
              <a:effectLst>
                <a:outerShdw blurRad="190500" dist="25400" dir="2700000" algn="tl" rotWithShape="0">
                  <a:prstClr val="black">
                    <a:alpha val="17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53109F-BD1D-418E-99D7-0AC7E9539AFE}"/>
              </a:ext>
            </a:extLst>
          </p:cNvPr>
          <p:cNvSpPr/>
          <p:nvPr/>
        </p:nvSpPr>
        <p:spPr>
          <a:xfrm>
            <a:off x="-1" y="6858001"/>
            <a:ext cx="12192001" cy="1733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D224C5A6-A9C1-44A0-8B5E-68F2AC1155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927" y="5593166"/>
            <a:ext cx="551997" cy="551997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1271EB1F-4B5F-473F-8A8F-4445F9CDC85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978" y="4459593"/>
            <a:ext cx="513897" cy="51389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D9A224-5D4E-4F50-80E0-B9DA41762F3A}"/>
              </a:ext>
            </a:extLst>
          </p:cNvPr>
          <p:cNvSpPr txBox="1"/>
          <p:nvPr/>
        </p:nvSpPr>
        <p:spPr>
          <a:xfrm>
            <a:off x="2874303" y="4790298"/>
            <a:ext cx="3008516" cy="352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r"/>
            <a:r>
              <a:rPr lang="ko-KR" altLang="en-US" sz="160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알람 설정은 항상 해줬으면 좋겠다구</a:t>
            </a:r>
            <a:endParaRPr lang="en-US" altLang="ko-KR" sz="160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6F4B14F-F49F-4B73-91F4-6D1A588AFCE1}"/>
              </a:ext>
            </a:extLst>
          </p:cNvPr>
          <p:cNvSpPr txBox="1"/>
          <p:nvPr/>
        </p:nvSpPr>
        <p:spPr>
          <a:xfrm>
            <a:off x="2697331" y="5975898"/>
            <a:ext cx="3185488" cy="352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r"/>
            <a:r>
              <a:rPr lang="ko-KR" altLang="en-US" sz="160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 게시물 스토리에 많이 공유해주라주</a:t>
            </a:r>
            <a:endParaRPr lang="en-US" altLang="ko-KR" sz="160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AEC5909-23B9-4C1F-A975-22A1C957217C}"/>
              </a:ext>
            </a:extLst>
          </p:cNvPr>
          <p:cNvSpPr txBox="1"/>
          <p:nvPr/>
        </p:nvSpPr>
        <p:spPr>
          <a:xfrm>
            <a:off x="549955" y="48065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latin typeface="Sandoll 고딕NeoRound 07 Bd" panose="020B0600000101010101" pitchFamily="34" charset="-127"/>
                <a:ea typeface="Sandoll 고딕NeoRound 07 Bd" panose="020B0600000101010101" pitchFamily="34" charset="-127"/>
              </a:rPr>
              <a:t>기술 스택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85" y="2270978"/>
            <a:ext cx="8739694" cy="4377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A6887D-55E7-41C4-836D-A3E99AE55FF8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개요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B74C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소개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7B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기술 스택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과정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38525979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D6EB3C79-3A70-40B8-A780-8FB67DAAE133}"/>
              </a:ext>
            </a:extLst>
          </p:cNvPr>
          <p:cNvSpPr/>
          <p:nvPr/>
        </p:nvSpPr>
        <p:spPr>
          <a:xfrm>
            <a:off x="0" y="3429000"/>
            <a:ext cx="12192000" cy="4142775"/>
          </a:xfrm>
          <a:custGeom>
            <a:avLst/>
            <a:gdLst>
              <a:gd name="connsiteX0" fmla="*/ 3610580 w 12192000"/>
              <a:gd name="connsiteY0" fmla="*/ 136 h 4137820"/>
              <a:gd name="connsiteX1" fmla="*/ 6489697 w 12192000"/>
              <a:gd name="connsiteY1" fmla="*/ 724978 h 4137820"/>
              <a:gd name="connsiteX2" fmla="*/ 7230117 w 12192000"/>
              <a:gd name="connsiteY2" fmla="*/ 897022 h 4137820"/>
              <a:gd name="connsiteX3" fmla="*/ 8229600 w 12192000"/>
              <a:gd name="connsiteY3" fmla="*/ 1001897 h 4137820"/>
              <a:gd name="connsiteX4" fmla="*/ 12008206 w 12192000"/>
              <a:gd name="connsiteY4" fmla="*/ 533553 h 4137820"/>
              <a:gd name="connsiteX5" fmla="*/ 12192000 w 12192000"/>
              <a:gd name="connsiteY5" fmla="*/ 494576 h 4137820"/>
              <a:gd name="connsiteX6" fmla="*/ 12192000 w 12192000"/>
              <a:gd name="connsiteY6" fmla="*/ 4137820 h 4137820"/>
              <a:gd name="connsiteX7" fmla="*/ 0 w 12192000"/>
              <a:gd name="connsiteY7" fmla="*/ 4137820 h 4137820"/>
              <a:gd name="connsiteX8" fmla="*/ 0 w 12192000"/>
              <a:gd name="connsiteY8" fmla="*/ 1621320 h 4137820"/>
              <a:gd name="connsiteX9" fmla="*/ 0 w 12192000"/>
              <a:gd name="connsiteY9" fmla="*/ 1602271 h 4137820"/>
              <a:gd name="connsiteX10" fmla="*/ 0 w 12192000"/>
              <a:gd name="connsiteY10" fmla="*/ 941211 h 4137820"/>
              <a:gd name="connsiteX11" fmla="*/ 35616 w 12192000"/>
              <a:gd name="connsiteY11" fmla="*/ 925612 h 4137820"/>
              <a:gd name="connsiteX12" fmla="*/ 3295650 w 12192000"/>
              <a:gd name="connsiteY12" fmla="*/ 11296 h 4137820"/>
              <a:gd name="connsiteX13" fmla="*/ 3610580 w 12192000"/>
              <a:gd name="connsiteY13" fmla="*/ 136 h 413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37820">
                <a:moveTo>
                  <a:pt x="3610580" y="136"/>
                </a:moveTo>
                <a:cubicBezTo>
                  <a:pt x="4610177" y="8754"/>
                  <a:pt x="5511823" y="426617"/>
                  <a:pt x="6489697" y="724978"/>
                </a:cubicBezTo>
                <a:lnTo>
                  <a:pt x="7230117" y="897022"/>
                </a:lnTo>
                <a:cubicBezTo>
                  <a:pt x="7549939" y="961602"/>
                  <a:pt x="7881342" y="1001897"/>
                  <a:pt x="8229600" y="1001897"/>
                </a:cubicBezTo>
                <a:cubicBezTo>
                  <a:pt x="9390459" y="1001897"/>
                  <a:pt x="10675962" y="804700"/>
                  <a:pt x="12008206" y="533553"/>
                </a:cubicBezTo>
                <a:lnTo>
                  <a:pt x="12192000" y="494576"/>
                </a:lnTo>
                <a:lnTo>
                  <a:pt x="12192000" y="4137820"/>
                </a:lnTo>
                <a:lnTo>
                  <a:pt x="0" y="4137820"/>
                </a:lnTo>
                <a:lnTo>
                  <a:pt x="0" y="1621320"/>
                </a:lnTo>
                <a:lnTo>
                  <a:pt x="0" y="1602271"/>
                </a:lnTo>
                <a:lnTo>
                  <a:pt x="0" y="941211"/>
                </a:lnTo>
                <a:lnTo>
                  <a:pt x="35616" y="925612"/>
                </a:lnTo>
                <a:cubicBezTo>
                  <a:pt x="1140743" y="459145"/>
                  <a:pt x="2234010" y="96624"/>
                  <a:pt x="3295650" y="11296"/>
                </a:cubicBezTo>
                <a:cubicBezTo>
                  <a:pt x="3401814" y="2763"/>
                  <a:pt x="3506726" y="-759"/>
                  <a:pt x="3610580" y="136"/>
                </a:cubicBezTo>
                <a:close/>
              </a:path>
            </a:pathLst>
          </a:custGeom>
          <a:solidFill>
            <a:srgbClr val="FF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E7A40A-ABE8-4A7B-837E-6DF8F1F5DBD9}"/>
              </a:ext>
            </a:extLst>
          </p:cNvPr>
          <p:cNvSpPr/>
          <p:nvPr/>
        </p:nvSpPr>
        <p:spPr>
          <a:xfrm>
            <a:off x="541452" y="1934308"/>
            <a:ext cx="11046960" cy="5903406"/>
          </a:xfrm>
          <a:prstGeom prst="roundRect">
            <a:avLst>
              <a:gd name="adj" fmla="val 5073"/>
            </a:avLst>
          </a:prstGeom>
          <a:solidFill>
            <a:srgbClr val="FFFDFF"/>
          </a:solidFill>
          <a:ln>
            <a:noFill/>
          </a:ln>
          <a:effectLst>
            <a:outerShdw blurRad="2413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539420" y="1115926"/>
            <a:ext cx="7779080" cy="684803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플랫폼 </a:t>
            </a:r>
            <a:r>
              <a:rPr lang="ko-KR" altLang="en-US" sz="3500" spc="-7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아키텍쳐</a:t>
            </a:r>
            <a:endParaRPr lang="ko-KR" altLang="en-US" sz="3500" spc="-7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DFF"/>
              </a:solidFill>
              <a:effectLst>
                <a:outerShdw blurRad="190500" dist="25400" dir="2700000" algn="tl" rotWithShape="0">
                  <a:prstClr val="black">
                    <a:alpha val="17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53109F-BD1D-418E-99D7-0AC7E9539AFE}"/>
              </a:ext>
            </a:extLst>
          </p:cNvPr>
          <p:cNvSpPr/>
          <p:nvPr/>
        </p:nvSpPr>
        <p:spPr>
          <a:xfrm>
            <a:off x="-1" y="6858001"/>
            <a:ext cx="12192001" cy="1733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D224C5A6-A9C1-44A0-8B5E-68F2AC1155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927" y="5593166"/>
            <a:ext cx="551997" cy="551997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1271EB1F-4B5F-473F-8A8F-4445F9CDC85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978" y="4459593"/>
            <a:ext cx="513897" cy="51389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D9A224-5D4E-4F50-80E0-B9DA41762F3A}"/>
              </a:ext>
            </a:extLst>
          </p:cNvPr>
          <p:cNvSpPr txBox="1"/>
          <p:nvPr/>
        </p:nvSpPr>
        <p:spPr>
          <a:xfrm>
            <a:off x="2874303" y="4790298"/>
            <a:ext cx="3008516" cy="352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r"/>
            <a:r>
              <a:rPr lang="ko-KR" altLang="en-US" sz="160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알람 설정은 항상 해줬으면 좋겠다구</a:t>
            </a:r>
            <a:endParaRPr lang="en-US" altLang="ko-KR" sz="160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6F4B14F-F49F-4B73-91F4-6D1A588AFCE1}"/>
              </a:ext>
            </a:extLst>
          </p:cNvPr>
          <p:cNvSpPr txBox="1"/>
          <p:nvPr/>
        </p:nvSpPr>
        <p:spPr>
          <a:xfrm>
            <a:off x="2697331" y="5975898"/>
            <a:ext cx="3185488" cy="352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r"/>
            <a:r>
              <a:rPr lang="ko-KR" altLang="en-US" sz="160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 게시물 스토리에 많이 공유해주라주</a:t>
            </a:r>
            <a:endParaRPr lang="en-US" altLang="ko-KR" sz="160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AEC5909-23B9-4C1F-A975-22A1C957217C}"/>
              </a:ext>
            </a:extLst>
          </p:cNvPr>
          <p:cNvSpPr txBox="1"/>
          <p:nvPr/>
        </p:nvSpPr>
        <p:spPr>
          <a:xfrm>
            <a:off x="549955" y="48065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latin typeface="Sandoll 고딕NeoRound 07 Bd" panose="020B0600000101010101" pitchFamily="34" charset="-127"/>
                <a:ea typeface="Sandoll 고딕NeoRound 07 Bd" panose="020B0600000101010101" pitchFamily="34" charset="-127"/>
              </a:rPr>
              <a:t>기술 스택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271" y="2109642"/>
            <a:ext cx="7527455" cy="4625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A6887D-55E7-41C4-836D-A3E99AE55FF8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개요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B74C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소개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7B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기술 스택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과정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35340781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D6EB3C79-3A70-40B8-A780-8FB67DAAE133}"/>
              </a:ext>
            </a:extLst>
          </p:cNvPr>
          <p:cNvSpPr/>
          <p:nvPr/>
        </p:nvSpPr>
        <p:spPr>
          <a:xfrm>
            <a:off x="0" y="3429000"/>
            <a:ext cx="12192000" cy="4142775"/>
          </a:xfrm>
          <a:custGeom>
            <a:avLst/>
            <a:gdLst>
              <a:gd name="connsiteX0" fmla="*/ 3610580 w 12192000"/>
              <a:gd name="connsiteY0" fmla="*/ 136 h 4137820"/>
              <a:gd name="connsiteX1" fmla="*/ 6489697 w 12192000"/>
              <a:gd name="connsiteY1" fmla="*/ 724978 h 4137820"/>
              <a:gd name="connsiteX2" fmla="*/ 7230117 w 12192000"/>
              <a:gd name="connsiteY2" fmla="*/ 897022 h 4137820"/>
              <a:gd name="connsiteX3" fmla="*/ 8229600 w 12192000"/>
              <a:gd name="connsiteY3" fmla="*/ 1001897 h 4137820"/>
              <a:gd name="connsiteX4" fmla="*/ 12008206 w 12192000"/>
              <a:gd name="connsiteY4" fmla="*/ 533553 h 4137820"/>
              <a:gd name="connsiteX5" fmla="*/ 12192000 w 12192000"/>
              <a:gd name="connsiteY5" fmla="*/ 494576 h 4137820"/>
              <a:gd name="connsiteX6" fmla="*/ 12192000 w 12192000"/>
              <a:gd name="connsiteY6" fmla="*/ 4137820 h 4137820"/>
              <a:gd name="connsiteX7" fmla="*/ 0 w 12192000"/>
              <a:gd name="connsiteY7" fmla="*/ 4137820 h 4137820"/>
              <a:gd name="connsiteX8" fmla="*/ 0 w 12192000"/>
              <a:gd name="connsiteY8" fmla="*/ 1621320 h 4137820"/>
              <a:gd name="connsiteX9" fmla="*/ 0 w 12192000"/>
              <a:gd name="connsiteY9" fmla="*/ 1602271 h 4137820"/>
              <a:gd name="connsiteX10" fmla="*/ 0 w 12192000"/>
              <a:gd name="connsiteY10" fmla="*/ 941211 h 4137820"/>
              <a:gd name="connsiteX11" fmla="*/ 35616 w 12192000"/>
              <a:gd name="connsiteY11" fmla="*/ 925612 h 4137820"/>
              <a:gd name="connsiteX12" fmla="*/ 3295650 w 12192000"/>
              <a:gd name="connsiteY12" fmla="*/ 11296 h 4137820"/>
              <a:gd name="connsiteX13" fmla="*/ 3610580 w 12192000"/>
              <a:gd name="connsiteY13" fmla="*/ 136 h 413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37820">
                <a:moveTo>
                  <a:pt x="3610580" y="136"/>
                </a:moveTo>
                <a:cubicBezTo>
                  <a:pt x="4610177" y="8754"/>
                  <a:pt x="5511823" y="426617"/>
                  <a:pt x="6489697" y="724978"/>
                </a:cubicBezTo>
                <a:lnTo>
                  <a:pt x="7230117" y="897022"/>
                </a:lnTo>
                <a:cubicBezTo>
                  <a:pt x="7549939" y="961602"/>
                  <a:pt x="7881342" y="1001897"/>
                  <a:pt x="8229600" y="1001897"/>
                </a:cubicBezTo>
                <a:cubicBezTo>
                  <a:pt x="9390459" y="1001897"/>
                  <a:pt x="10675962" y="804700"/>
                  <a:pt x="12008206" y="533553"/>
                </a:cubicBezTo>
                <a:lnTo>
                  <a:pt x="12192000" y="494576"/>
                </a:lnTo>
                <a:lnTo>
                  <a:pt x="12192000" y="4137820"/>
                </a:lnTo>
                <a:lnTo>
                  <a:pt x="0" y="4137820"/>
                </a:lnTo>
                <a:lnTo>
                  <a:pt x="0" y="1621320"/>
                </a:lnTo>
                <a:lnTo>
                  <a:pt x="0" y="1602271"/>
                </a:lnTo>
                <a:lnTo>
                  <a:pt x="0" y="941211"/>
                </a:lnTo>
                <a:lnTo>
                  <a:pt x="35616" y="925612"/>
                </a:lnTo>
                <a:cubicBezTo>
                  <a:pt x="1140743" y="459145"/>
                  <a:pt x="2234010" y="96624"/>
                  <a:pt x="3295650" y="11296"/>
                </a:cubicBezTo>
                <a:cubicBezTo>
                  <a:pt x="3401814" y="2763"/>
                  <a:pt x="3506726" y="-759"/>
                  <a:pt x="3610580" y="136"/>
                </a:cubicBezTo>
                <a:close/>
              </a:path>
            </a:pathLst>
          </a:custGeom>
          <a:solidFill>
            <a:srgbClr val="FF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E7A40A-ABE8-4A7B-837E-6DF8F1F5DBD9}"/>
              </a:ext>
            </a:extLst>
          </p:cNvPr>
          <p:cNvSpPr/>
          <p:nvPr/>
        </p:nvSpPr>
        <p:spPr>
          <a:xfrm>
            <a:off x="541452" y="2048608"/>
            <a:ext cx="11046960" cy="5789106"/>
          </a:xfrm>
          <a:prstGeom prst="roundRect">
            <a:avLst>
              <a:gd name="adj" fmla="val 5073"/>
            </a:avLst>
          </a:prstGeom>
          <a:solidFill>
            <a:srgbClr val="FFFDFF"/>
          </a:solidFill>
          <a:ln>
            <a:noFill/>
          </a:ln>
          <a:effectLst>
            <a:outerShdw blurRad="2413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539420" y="1115926"/>
            <a:ext cx="7779080" cy="684803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3500" spc="-7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플로우</a:t>
            </a:r>
            <a:r>
              <a:rPr lang="ko-KR" altLang="en-US" sz="35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53109F-BD1D-418E-99D7-0AC7E9539AFE}"/>
              </a:ext>
            </a:extLst>
          </p:cNvPr>
          <p:cNvSpPr/>
          <p:nvPr/>
        </p:nvSpPr>
        <p:spPr>
          <a:xfrm>
            <a:off x="-1" y="6858001"/>
            <a:ext cx="12192001" cy="1733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6F2505E-4674-4C02-AA59-ED0224A0525D}"/>
              </a:ext>
            </a:extLst>
          </p:cNvPr>
          <p:cNvSpPr txBox="1"/>
          <p:nvPr/>
        </p:nvSpPr>
        <p:spPr>
          <a:xfrm>
            <a:off x="549955" y="48065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latin typeface="Sandoll 고딕NeoRound 07 Bd" panose="020B0600000101010101" pitchFamily="34" charset="-127"/>
                <a:ea typeface="Sandoll 고딕NeoRound 07 Bd" panose="020B0600000101010101" pitchFamily="34" charset="-127"/>
              </a:rPr>
              <a:t>기술 스택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16" y="2385921"/>
            <a:ext cx="7801032" cy="43028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A6887D-55E7-41C4-836D-A3E99AE55FF8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개요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B74C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소개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7B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기술 스택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과정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17527476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D6EB3C79-3A70-40B8-A780-8FB67DAAE133}"/>
              </a:ext>
            </a:extLst>
          </p:cNvPr>
          <p:cNvSpPr/>
          <p:nvPr/>
        </p:nvSpPr>
        <p:spPr>
          <a:xfrm>
            <a:off x="0" y="2715224"/>
            <a:ext cx="12192000" cy="4142775"/>
          </a:xfrm>
          <a:custGeom>
            <a:avLst/>
            <a:gdLst>
              <a:gd name="connsiteX0" fmla="*/ 3610580 w 12192000"/>
              <a:gd name="connsiteY0" fmla="*/ 136 h 4137820"/>
              <a:gd name="connsiteX1" fmla="*/ 6489697 w 12192000"/>
              <a:gd name="connsiteY1" fmla="*/ 724978 h 4137820"/>
              <a:gd name="connsiteX2" fmla="*/ 7230117 w 12192000"/>
              <a:gd name="connsiteY2" fmla="*/ 897022 h 4137820"/>
              <a:gd name="connsiteX3" fmla="*/ 8229600 w 12192000"/>
              <a:gd name="connsiteY3" fmla="*/ 1001897 h 4137820"/>
              <a:gd name="connsiteX4" fmla="*/ 12008206 w 12192000"/>
              <a:gd name="connsiteY4" fmla="*/ 533553 h 4137820"/>
              <a:gd name="connsiteX5" fmla="*/ 12192000 w 12192000"/>
              <a:gd name="connsiteY5" fmla="*/ 494576 h 4137820"/>
              <a:gd name="connsiteX6" fmla="*/ 12192000 w 12192000"/>
              <a:gd name="connsiteY6" fmla="*/ 4137820 h 4137820"/>
              <a:gd name="connsiteX7" fmla="*/ 0 w 12192000"/>
              <a:gd name="connsiteY7" fmla="*/ 4137820 h 4137820"/>
              <a:gd name="connsiteX8" fmla="*/ 0 w 12192000"/>
              <a:gd name="connsiteY8" fmla="*/ 1621320 h 4137820"/>
              <a:gd name="connsiteX9" fmla="*/ 0 w 12192000"/>
              <a:gd name="connsiteY9" fmla="*/ 1602271 h 4137820"/>
              <a:gd name="connsiteX10" fmla="*/ 0 w 12192000"/>
              <a:gd name="connsiteY10" fmla="*/ 941211 h 4137820"/>
              <a:gd name="connsiteX11" fmla="*/ 35616 w 12192000"/>
              <a:gd name="connsiteY11" fmla="*/ 925612 h 4137820"/>
              <a:gd name="connsiteX12" fmla="*/ 3295650 w 12192000"/>
              <a:gd name="connsiteY12" fmla="*/ 11296 h 4137820"/>
              <a:gd name="connsiteX13" fmla="*/ 3610580 w 12192000"/>
              <a:gd name="connsiteY13" fmla="*/ 136 h 413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37820">
                <a:moveTo>
                  <a:pt x="3610580" y="136"/>
                </a:moveTo>
                <a:cubicBezTo>
                  <a:pt x="4610177" y="8754"/>
                  <a:pt x="5511823" y="426617"/>
                  <a:pt x="6489697" y="724978"/>
                </a:cubicBezTo>
                <a:lnTo>
                  <a:pt x="7230117" y="897022"/>
                </a:lnTo>
                <a:cubicBezTo>
                  <a:pt x="7549939" y="961602"/>
                  <a:pt x="7881342" y="1001897"/>
                  <a:pt x="8229600" y="1001897"/>
                </a:cubicBezTo>
                <a:cubicBezTo>
                  <a:pt x="9390459" y="1001897"/>
                  <a:pt x="10675962" y="804700"/>
                  <a:pt x="12008206" y="533553"/>
                </a:cubicBezTo>
                <a:lnTo>
                  <a:pt x="12192000" y="494576"/>
                </a:lnTo>
                <a:lnTo>
                  <a:pt x="12192000" y="4137820"/>
                </a:lnTo>
                <a:lnTo>
                  <a:pt x="0" y="4137820"/>
                </a:lnTo>
                <a:lnTo>
                  <a:pt x="0" y="1621320"/>
                </a:lnTo>
                <a:lnTo>
                  <a:pt x="0" y="1602271"/>
                </a:lnTo>
                <a:lnTo>
                  <a:pt x="0" y="941211"/>
                </a:lnTo>
                <a:lnTo>
                  <a:pt x="35616" y="925612"/>
                </a:lnTo>
                <a:cubicBezTo>
                  <a:pt x="1140743" y="459145"/>
                  <a:pt x="2234010" y="96624"/>
                  <a:pt x="3295650" y="11296"/>
                </a:cubicBezTo>
                <a:cubicBezTo>
                  <a:pt x="3401814" y="2763"/>
                  <a:pt x="3506726" y="-759"/>
                  <a:pt x="3610580" y="136"/>
                </a:cubicBezTo>
                <a:close/>
              </a:path>
            </a:pathLst>
          </a:custGeom>
          <a:solidFill>
            <a:srgbClr val="FF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A1C42B6-F69A-46A3-B261-C758FDE606A7}"/>
              </a:ext>
            </a:extLst>
          </p:cNvPr>
          <p:cNvSpPr/>
          <p:nvPr/>
        </p:nvSpPr>
        <p:spPr>
          <a:xfrm>
            <a:off x="1351867" y="2961824"/>
            <a:ext cx="266700" cy="266700"/>
          </a:xfrm>
          <a:prstGeom prst="ellipse">
            <a:avLst/>
          </a:prstGeom>
          <a:solidFill>
            <a:srgbClr val="FFFDFF"/>
          </a:solidFill>
          <a:ln w="101600">
            <a:solidFill>
              <a:srgbClr val="BBC4FD"/>
            </a:solidFill>
          </a:ln>
          <a:effectLst>
            <a:outerShdw blurRad="76200" dist="254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8CBF116-9080-4DEF-9261-CE89674026EB}"/>
              </a:ext>
            </a:extLst>
          </p:cNvPr>
          <p:cNvSpPr/>
          <p:nvPr/>
        </p:nvSpPr>
        <p:spPr>
          <a:xfrm>
            <a:off x="3799792" y="2581875"/>
            <a:ext cx="266700" cy="266700"/>
          </a:xfrm>
          <a:prstGeom prst="ellipse">
            <a:avLst/>
          </a:prstGeom>
          <a:solidFill>
            <a:srgbClr val="FFFDFF"/>
          </a:solidFill>
          <a:ln w="101600">
            <a:solidFill>
              <a:srgbClr val="BBC4FD"/>
            </a:solidFill>
          </a:ln>
          <a:effectLst>
            <a:outerShdw blurRad="76200" dist="254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BC7A7A-05CE-4753-86B5-E44C9B909061}"/>
              </a:ext>
            </a:extLst>
          </p:cNvPr>
          <p:cNvSpPr/>
          <p:nvPr/>
        </p:nvSpPr>
        <p:spPr>
          <a:xfrm>
            <a:off x="6028642" y="3199434"/>
            <a:ext cx="266700" cy="266700"/>
          </a:xfrm>
          <a:prstGeom prst="ellipse">
            <a:avLst/>
          </a:prstGeom>
          <a:solidFill>
            <a:srgbClr val="FFFDFF"/>
          </a:solidFill>
          <a:ln w="101600">
            <a:solidFill>
              <a:srgbClr val="BBC4FD"/>
            </a:solidFill>
          </a:ln>
          <a:effectLst>
            <a:outerShdw blurRad="76200" dist="254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F34DFE5-45D0-4EC8-A41D-61DA8E237FC2}"/>
              </a:ext>
            </a:extLst>
          </p:cNvPr>
          <p:cNvSpPr/>
          <p:nvPr/>
        </p:nvSpPr>
        <p:spPr>
          <a:xfrm>
            <a:off x="8286409" y="3599484"/>
            <a:ext cx="266700" cy="266700"/>
          </a:xfrm>
          <a:prstGeom prst="ellipse">
            <a:avLst/>
          </a:prstGeom>
          <a:solidFill>
            <a:srgbClr val="FFFDFF"/>
          </a:solidFill>
          <a:ln w="101600">
            <a:solidFill>
              <a:srgbClr val="BBC4FD"/>
            </a:solidFill>
          </a:ln>
          <a:effectLst>
            <a:outerShdw blurRad="76200" dist="254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96A072A-C0F9-4377-82D0-5A9C28FF1A35}"/>
              </a:ext>
            </a:extLst>
          </p:cNvPr>
          <p:cNvSpPr/>
          <p:nvPr/>
        </p:nvSpPr>
        <p:spPr>
          <a:xfrm>
            <a:off x="10637158" y="3332784"/>
            <a:ext cx="266700" cy="266700"/>
          </a:xfrm>
          <a:prstGeom prst="ellipse">
            <a:avLst/>
          </a:prstGeom>
          <a:solidFill>
            <a:srgbClr val="FFFDFF"/>
          </a:solidFill>
          <a:ln w="101600">
            <a:solidFill>
              <a:srgbClr val="BBC4FD"/>
            </a:solidFill>
          </a:ln>
          <a:effectLst>
            <a:outerShdw blurRad="76200" dist="254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D2B5013-D513-4E4E-89C1-C7F01D011C21}"/>
              </a:ext>
            </a:extLst>
          </p:cNvPr>
          <p:cNvGrpSpPr/>
          <p:nvPr/>
        </p:nvGrpSpPr>
        <p:grpSpPr>
          <a:xfrm>
            <a:off x="928287" y="1252837"/>
            <a:ext cx="1113859" cy="323165"/>
            <a:chOff x="739658" y="1519387"/>
            <a:chExt cx="1113859" cy="32316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7EEC747-2028-418C-AABA-68C9604F5254}"/>
                </a:ext>
              </a:extLst>
            </p:cNvPr>
            <p:cNvSpPr/>
            <p:nvPr/>
          </p:nvSpPr>
          <p:spPr>
            <a:xfrm>
              <a:off x="739658" y="1519387"/>
              <a:ext cx="1113859" cy="3231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3000">
                  <a:srgbClr val="6A70D2"/>
                </a:gs>
                <a:gs pos="15000">
                  <a:srgbClr val="667BD8"/>
                </a:gs>
                <a:gs pos="82000">
                  <a:srgbClr val="6C6ACE"/>
                </a:gs>
              </a:gsLst>
              <a:lin ang="0" scaled="1"/>
              <a:tileRect/>
            </a:gradFill>
            <a:ln>
              <a:noFill/>
            </a:ln>
            <a:effectLst>
              <a:outerShdw blurRad="266700" dist="38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0CF9C6B-53FB-4AE1-BC90-6A5F3F30F497}"/>
                </a:ext>
              </a:extLst>
            </p:cNvPr>
            <p:cNvSpPr txBox="1"/>
            <p:nvPr/>
          </p:nvSpPr>
          <p:spPr>
            <a:xfrm>
              <a:off x="948559" y="1531301"/>
              <a:ext cx="706604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lnSpc>
                  <a:spcPct val="110000"/>
                </a:lnSpc>
                <a:defRPr sz="1200" spc="-7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F1E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웹페이지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A7CE761-2D61-4D78-B4B0-96CF7A3774C8}"/>
              </a:ext>
            </a:extLst>
          </p:cNvPr>
          <p:cNvGrpSpPr/>
          <p:nvPr/>
        </p:nvGrpSpPr>
        <p:grpSpPr>
          <a:xfrm>
            <a:off x="5856990" y="1591183"/>
            <a:ext cx="1113859" cy="323165"/>
            <a:chOff x="739658" y="1519387"/>
            <a:chExt cx="1113859" cy="323165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4189617-1C5A-4478-A9CB-5E0A7AE4E8AE}"/>
                </a:ext>
              </a:extLst>
            </p:cNvPr>
            <p:cNvSpPr/>
            <p:nvPr/>
          </p:nvSpPr>
          <p:spPr>
            <a:xfrm>
              <a:off x="739658" y="1519387"/>
              <a:ext cx="1113859" cy="3231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3000">
                  <a:srgbClr val="6A70D2"/>
                </a:gs>
                <a:gs pos="15000">
                  <a:srgbClr val="667BD8"/>
                </a:gs>
                <a:gs pos="82000">
                  <a:srgbClr val="6C6ACE"/>
                </a:gs>
              </a:gsLst>
              <a:lin ang="0" scaled="1"/>
              <a:tileRect/>
            </a:gradFill>
            <a:ln>
              <a:noFill/>
            </a:ln>
            <a:effectLst>
              <a:outerShdw blurRad="266700" dist="38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6691721-E1A1-43B0-8DF4-9C0457BCF572}"/>
                </a:ext>
              </a:extLst>
            </p:cNvPr>
            <p:cNvSpPr txBox="1"/>
            <p:nvPr/>
          </p:nvSpPr>
          <p:spPr>
            <a:xfrm>
              <a:off x="868568" y="1531301"/>
              <a:ext cx="86658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lnSpc>
                  <a:spcPct val="110000"/>
                </a:lnSpc>
                <a:defRPr sz="1200" spc="-7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F1E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처리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0C559AA-B2E6-46B4-813F-A64E019F198A}"/>
              </a:ext>
            </a:extLst>
          </p:cNvPr>
          <p:cNvGrpSpPr/>
          <p:nvPr/>
        </p:nvGrpSpPr>
        <p:grpSpPr>
          <a:xfrm>
            <a:off x="9915428" y="1532709"/>
            <a:ext cx="1113859" cy="323165"/>
            <a:chOff x="739658" y="1519387"/>
            <a:chExt cx="1113859" cy="323165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EE606EC-C647-4BB7-ACC1-E7A914BD5B1A}"/>
                </a:ext>
              </a:extLst>
            </p:cNvPr>
            <p:cNvSpPr/>
            <p:nvPr/>
          </p:nvSpPr>
          <p:spPr>
            <a:xfrm>
              <a:off x="739658" y="1519387"/>
              <a:ext cx="1113859" cy="3231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3000">
                  <a:srgbClr val="6A70D2"/>
                </a:gs>
                <a:gs pos="15000">
                  <a:srgbClr val="667BD8"/>
                </a:gs>
                <a:gs pos="82000">
                  <a:srgbClr val="6C6ACE"/>
                </a:gs>
              </a:gsLst>
              <a:lin ang="0" scaled="1"/>
              <a:tileRect/>
            </a:gradFill>
            <a:ln>
              <a:noFill/>
            </a:ln>
            <a:effectLst>
              <a:outerShdw blurRad="266700" dist="38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6EFFE59-F61B-49AD-AF0F-F4443ACF67A2}"/>
                </a:ext>
              </a:extLst>
            </p:cNvPr>
            <p:cNvSpPr txBox="1"/>
            <p:nvPr/>
          </p:nvSpPr>
          <p:spPr>
            <a:xfrm>
              <a:off x="1013800" y="1531301"/>
              <a:ext cx="576119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lnSpc>
                  <a:spcPct val="110000"/>
                </a:lnSpc>
                <a:defRPr sz="1200" spc="-7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F1E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시각화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B56CDC1-62AE-4D69-B498-3228A8AA2973}"/>
              </a:ext>
            </a:extLst>
          </p:cNvPr>
          <p:cNvSpPr txBox="1"/>
          <p:nvPr/>
        </p:nvSpPr>
        <p:spPr>
          <a:xfrm>
            <a:off x="9270466" y="2274176"/>
            <a:ext cx="240378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ko-KR"/>
            </a:defPPr>
            <a:lvl1pPr>
              <a:lnSpc>
                <a:spcPct val="12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554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ko-KR" altLang="en-US" dirty="0"/>
              <a:t>복수의 웹사이트 등록 가능</a:t>
            </a:r>
            <a:endParaRPr lang="en-US" altLang="ko-KR" dirty="0"/>
          </a:p>
          <a:p>
            <a:pPr algn="ctr"/>
            <a:r>
              <a:rPr lang="ko-KR" altLang="en-US" dirty="0"/>
              <a:t>유입 경로</a:t>
            </a:r>
            <a:r>
              <a:rPr lang="en-US" altLang="ko-KR" dirty="0"/>
              <a:t>, </a:t>
            </a:r>
            <a:r>
              <a:rPr lang="ko-KR" altLang="en-US" dirty="0"/>
              <a:t>체류시간</a:t>
            </a:r>
            <a:endParaRPr lang="en-US" altLang="ko-KR" dirty="0"/>
          </a:p>
          <a:p>
            <a:pPr algn="ctr"/>
            <a:r>
              <a:rPr lang="ko-KR" altLang="en-US" dirty="0"/>
              <a:t>고객 여정 지도 </a:t>
            </a:r>
            <a:r>
              <a:rPr lang="en-US" altLang="ko-KR" dirty="0"/>
              <a:t>Sankey </a:t>
            </a:r>
            <a:r>
              <a:rPr lang="ko-KR" altLang="en-US" dirty="0"/>
              <a:t>차트</a:t>
            </a:r>
            <a:endParaRPr lang="en-US" altLang="ko-KR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494CEB6-B98B-4704-89CA-201ED6394EC9}"/>
              </a:ext>
            </a:extLst>
          </p:cNvPr>
          <p:cNvGrpSpPr/>
          <p:nvPr/>
        </p:nvGrpSpPr>
        <p:grpSpPr>
          <a:xfrm>
            <a:off x="3387663" y="3268995"/>
            <a:ext cx="1113859" cy="323165"/>
            <a:chOff x="739658" y="1519387"/>
            <a:chExt cx="1113859" cy="32316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AD8BA0BF-A3DF-4148-8540-A655FAF2AD27}"/>
                </a:ext>
              </a:extLst>
            </p:cNvPr>
            <p:cNvSpPr/>
            <p:nvPr/>
          </p:nvSpPr>
          <p:spPr>
            <a:xfrm>
              <a:off x="739658" y="1519387"/>
              <a:ext cx="1113859" cy="3231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3000">
                  <a:srgbClr val="6A70D2"/>
                </a:gs>
                <a:gs pos="15000">
                  <a:srgbClr val="667BD8"/>
                </a:gs>
                <a:gs pos="82000">
                  <a:srgbClr val="6C6ACE"/>
                </a:gs>
              </a:gsLst>
              <a:lin ang="0" scaled="1"/>
              <a:tileRect/>
            </a:gradFill>
            <a:ln>
              <a:noFill/>
            </a:ln>
            <a:effectLst>
              <a:outerShdw blurRad="266700" dist="38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9086D08-E7DF-4939-9EAD-A7D4B70FD9F6}"/>
                </a:ext>
              </a:extLst>
            </p:cNvPr>
            <p:cNvSpPr txBox="1"/>
            <p:nvPr/>
          </p:nvSpPr>
          <p:spPr>
            <a:xfrm>
              <a:off x="868569" y="1531301"/>
              <a:ext cx="86658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lnSpc>
                  <a:spcPct val="110000"/>
                </a:lnSpc>
                <a:defRPr sz="1200" spc="-7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F1E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수집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57BC852-8017-44C4-A644-FC0C0AFFD2B5}"/>
              </a:ext>
            </a:extLst>
          </p:cNvPr>
          <p:cNvSpPr txBox="1"/>
          <p:nvPr/>
        </p:nvSpPr>
        <p:spPr>
          <a:xfrm>
            <a:off x="2742701" y="4034063"/>
            <a:ext cx="240378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ko-KR"/>
            </a:defPPr>
            <a:lvl1pPr>
              <a:lnSpc>
                <a:spcPct val="12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554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ko-KR" altLang="en-US" dirty="0"/>
              <a:t>데이터 플랫폼의 최전방</a:t>
            </a:r>
            <a:endParaRPr lang="en-US" altLang="ko-KR" dirty="0"/>
          </a:p>
          <a:p>
            <a:pPr algn="ctr"/>
            <a:r>
              <a:rPr lang="en-US" altLang="ko-KR" dirty="0"/>
              <a:t>Zookeeper</a:t>
            </a:r>
            <a:r>
              <a:rPr lang="ko-KR" altLang="en-US" dirty="0"/>
              <a:t>를 통한 분산 </a:t>
            </a:r>
            <a:r>
              <a:rPr lang="ko-KR" altLang="en-US" dirty="0" err="1"/>
              <a:t>아키텍쳐</a:t>
            </a:r>
            <a:endParaRPr lang="en-US" altLang="ko-KR" dirty="0"/>
          </a:p>
          <a:p>
            <a:pPr algn="ctr"/>
            <a:r>
              <a:rPr lang="en-US" altLang="ko-KR" dirty="0"/>
              <a:t>Spark</a:t>
            </a:r>
            <a:r>
              <a:rPr lang="ko-KR" altLang="en-US" dirty="0"/>
              <a:t>로 데이터 전달</a:t>
            </a:r>
            <a:endParaRPr lang="en-US" altLang="ko-KR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773BD6E-6A0E-47F4-8E4A-62C172C0900F}"/>
              </a:ext>
            </a:extLst>
          </p:cNvPr>
          <p:cNvGrpSpPr/>
          <p:nvPr/>
        </p:nvGrpSpPr>
        <p:grpSpPr>
          <a:xfrm>
            <a:off x="7889185" y="4058453"/>
            <a:ext cx="1113859" cy="323165"/>
            <a:chOff x="739658" y="1519387"/>
            <a:chExt cx="1113859" cy="323165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F1042746-44CC-46C5-9FAD-1D8997AE33B9}"/>
                </a:ext>
              </a:extLst>
            </p:cNvPr>
            <p:cNvSpPr/>
            <p:nvPr/>
          </p:nvSpPr>
          <p:spPr>
            <a:xfrm>
              <a:off x="739658" y="1519387"/>
              <a:ext cx="1113859" cy="3231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3000">
                  <a:srgbClr val="6A70D2"/>
                </a:gs>
                <a:gs pos="15000">
                  <a:srgbClr val="667BD8"/>
                </a:gs>
                <a:gs pos="82000">
                  <a:srgbClr val="6C6ACE"/>
                </a:gs>
              </a:gsLst>
              <a:lin ang="0" scaled="1"/>
              <a:tileRect/>
            </a:gradFill>
            <a:ln>
              <a:noFill/>
            </a:ln>
            <a:effectLst>
              <a:outerShdw blurRad="266700" dist="38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A62A52-EE9B-4EA3-A1A8-EB2868B16AD4}"/>
                </a:ext>
              </a:extLst>
            </p:cNvPr>
            <p:cNvSpPr txBox="1"/>
            <p:nvPr/>
          </p:nvSpPr>
          <p:spPr>
            <a:xfrm>
              <a:off x="868568" y="1531301"/>
              <a:ext cx="866583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lnSpc>
                  <a:spcPct val="110000"/>
                </a:lnSpc>
                <a:defRPr sz="1200" spc="-7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F1E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적재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979A4B2-14CC-4ED4-8280-43F35A2E764A}"/>
              </a:ext>
            </a:extLst>
          </p:cNvPr>
          <p:cNvSpPr txBox="1"/>
          <p:nvPr/>
        </p:nvSpPr>
        <p:spPr>
          <a:xfrm>
            <a:off x="7217864" y="4742497"/>
            <a:ext cx="240378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ko-KR"/>
            </a:defPPr>
            <a:lvl1pPr>
              <a:lnSpc>
                <a:spcPct val="12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554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en-US" altLang="ko-KR" dirty="0"/>
              <a:t>HDFS </a:t>
            </a:r>
            <a:r>
              <a:rPr lang="ko-KR" altLang="en-US" dirty="0"/>
              <a:t>기반 </a:t>
            </a:r>
            <a:r>
              <a:rPr lang="en-US" altLang="ko-KR" dirty="0"/>
              <a:t>RDBMS</a:t>
            </a:r>
          </a:p>
          <a:p>
            <a:pPr algn="ctr"/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시간 단위의 주기적인 적재</a:t>
            </a:r>
            <a:endParaRPr lang="en-US" altLang="ko-KR" dirty="0"/>
          </a:p>
          <a:p>
            <a:pPr algn="ctr"/>
            <a:r>
              <a:rPr lang="en-US" altLang="ko-KR" dirty="0" err="1"/>
              <a:t>SpringBoot</a:t>
            </a:r>
            <a:r>
              <a:rPr lang="ko-KR" altLang="en-US" dirty="0"/>
              <a:t>를 통해 데이터 반환</a:t>
            </a:r>
            <a:endParaRPr lang="en-US" altLang="ko-K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3186784" y="3697786"/>
            <a:ext cx="1492717" cy="319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400" dirty="0">
                <a:solidFill>
                  <a:srgbClr val="24234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데이터 수집</a:t>
            </a:r>
            <a:endParaRPr lang="en-US" altLang="ko-KR" sz="1400" dirty="0">
              <a:solidFill>
                <a:srgbClr val="24234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E71B50-BF64-46E0-B528-1941A481B816}"/>
              </a:ext>
            </a:extLst>
          </p:cNvPr>
          <p:cNvSpPr txBox="1"/>
          <p:nvPr/>
        </p:nvSpPr>
        <p:spPr>
          <a:xfrm>
            <a:off x="9818318" y="1953806"/>
            <a:ext cx="133818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400" dirty="0">
                <a:solidFill>
                  <a:srgbClr val="24234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시각 자료</a:t>
            </a:r>
            <a:endParaRPr lang="en-US" altLang="ko-KR" sz="1400" dirty="0">
              <a:solidFill>
                <a:srgbClr val="24234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58C11FB-69F6-4D21-86C1-86439CEFF6D9}"/>
              </a:ext>
            </a:extLst>
          </p:cNvPr>
          <p:cNvSpPr txBox="1"/>
          <p:nvPr/>
        </p:nvSpPr>
        <p:spPr>
          <a:xfrm>
            <a:off x="549955" y="48065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latin typeface="Sandoll 고딕NeoRound 07 Bd" panose="020B0600000101010101" pitchFamily="34" charset="-127"/>
                <a:ea typeface="Sandoll 고딕NeoRound 07 Bd" panose="020B0600000101010101" pitchFamily="34" charset="-127"/>
              </a:rPr>
              <a:t>기술 스택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742" y="3754977"/>
            <a:ext cx="571110" cy="571110"/>
          </a:xfrm>
          <a:prstGeom prst="rect">
            <a:avLst/>
          </a:prstGeom>
        </p:spPr>
      </p:pic>
      <p:pic>
        <p:nvPicPr>
          <p:cNvPr id="1026" name="Picture 2" descr="File:Apache kafka-icon.svg - Wikimedia Common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287" y="1839945"/>
            <a:ext cx="536610" cy="53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733" y="3671829"/>
            <a:ext cx="503523" cy="5035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443" y="2926210"/>
            <a:ext cx="530629" cy="477566"/>
          </a:xfrm>
          <a:prstGeom prst="rect">
            <a:avLst/>
          </a:prstGeom>
        </p:spPr>
      </p:pic>
      <p:pic>
        <p:nvPicPr>
          <p:cNvPr id="1032" name="Picture 8" descr="파일:React-icon.svg - 위키백과, 우리 모두의 백과사전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74" y="3441196"/>
            <a:ext cx="638253" cy="55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57BC852-8017-44C4-A644-FC0C0AFFD2B5}"/>
              </a:ext>
            </a:extLst>
          </p:cNvPr>
          <p:cNvSpPr txBox="1"/>
          <p:nvPr/>
        </p:nvSpPr>
        <p:spPr>
          <a:xfrm>
            <a:off x="250473" y="1979114"/>
            <a:ext cx="240378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ko-KR"/>
            </a:defPPr>
            <a:lvl1pPr>
              <a:lnSpc>
                <a:spcPct val="12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554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en-US" altLang="ko-KR" dirty="0"/>
              <a:t>JS </a:t>
            </a:r>
            <a:r>
              <a:rPr lang="ko-KR" altLang="en-US" dirty="0"/>
              <a:t>스크립트</a:t>
            </a:r>
            <a:r>
              <a:rPr lang="en-US" altLang="ko-KR" dirty="0"/>
              <a:t> </a:t>
            </a:r>
            <a:r>
              <a:rPr lang="ko-KR" altLang="en-US" dirty="0"/>
              <a:t>주입</a:t>
            </a:r>
            <a:endParaRPr lang="en-US" altLang="ko-KR" dirty="0"/>
          </a:p>
          <a:p>
            <a:pPr algn="ctr"/>
            <a:r>
              <a:rPr lang="ko-KR" altLang="en-US" dirty="0"/>
              <a:t>발급받은 토큰 작성</a:t>
            </a:r>
            <a:endParaRPr lang="en-US" altLang="ko-KR" dirty="0"/>
          </a:p>
          <a:p>
            <a:pPr algn="ctr"/>
            <a:r>
              <a:rPr lang="ko-KR" altLang="en-US" dirty="0"/>
              <a:t>이벤트 트리거 시 데이터 전송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789774" y="1642837"/>
            <a:ext cx="130228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400" dirty="0">
                <a:solidFill>
                  <a:srgbClr val="24234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이벤트 </a:t>
            </a:r>
            <a:r>
              <a:rPr lang="ko-KR" altLang="en-US" sz="1400" dirty="0" err="1">
                <a:solidFill>
                  <a:srgbClr val="24234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크로울링</a:t>
            </a:r>
            <a:endParaRPr lang="en-US" altLang="ko-KR" sz="1400" dirty="0">
              <a:solidFill>
                <a:srgbClr val="24234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57BC852-8017-44C4-A644-FC0C0AFFD2B5}"/>
              </a:ext>
            </a:extLst>
          </p:cNvPr>
          <p:cNvSpPr txBox="1"/>
          <p:nvPr/>
        </p:nvSpPr>
        <p:spPr>
          <a:xfrm>
            <a:off x="5225338" y="2348408"/>
            <a:ext cx="240378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ko-KR"/>
            </a:defPPr>
            <a:lvl1pPr>
              <a:lnSpc>
                <a:spcPct val="12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554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ko-KR" altLang="en-US" dirty="0"/>
              <a:t>포맷 변경</a:t>
            </a:r>
            <a:r>
              <a:rPr lang="en-US" altLang="ko-KR" dirty="0"/>
              <a:t>,</a:t>
            </a:r>
            <a:r>
              <a:rPr lang="ko-KR" altLang="en-US" dirty="0"/>
              <a:t> 집계 등의 작업</a:t>
            </a:r>
            <a:endParaRPr lang="en-US" altLang="ko-KR" dirty="0"/>
          </a:p>
          <a:p>
            <a:pPr algn="ctr"/>
            <a:r>
              <a:rPr lang="en-US" altLang="ko-KR" dirty="0"/>
              <a:t>YARN</a:t>
            </a:r>
            <a:r>
              <a:rPr lang="ko-KR" altLang="en-US" dirty="0"/>
              <a:t>으로부터 자원 할당</a:t>
            </a:r>
            <a:endParaRPr lang="en-US" altLang="ko-KR" dirty="0"/>
          </a:p>
          <a:p>
            <a:pPr algn="ctr"/>
            <a:r>
              <a:rPr lang="en-US" altLang="ko-KR" dirty="0"/>
              <a:t>Airflow</a:t>
            </a:r>
            <a:r>
              <a:rPr lang="ko-KR" altLang="en-US" dirty="0"/>
              <a:t>를 통해 관리</a:t>
            </a:r>
            <a:endParaRPr lang="en-US" altLang="ko-KR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5669421" y="2012131"/>
            <a:ext cx="1492716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400" dirty="0" err="1">
                <a:solidFill>
                  <a:srgbClr val="24234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인메모리</a:t>
            </a:r>
            <a:r>
              <a:rPr lang="ko-KR" altLang="en-US" sz="1400" dirty="0">
                <a:solidFill>
                  <a:srgbClr val="24234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분산 작업</a:t>
            </a:r>
            <a:endParaRPr lang="en-US" altLang="ko-KR" sz="1400" dirty="0">
              <a:solidFill>
                <a:srgbClr val="24234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7845880" y="4424585"/>
            <a:ext cx="114775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400" dirty="0">
                <a:solidFill>
                  <a:srgbClr val="24234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주기적인 집계</a:t>
            </a:r>
            <a:endParaRPr lang="en-US" altLang="ko-KR" sz="1400" dirty="0">
              <a:solidFill>
                <a:srgbClr val="24234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3098C9-4F1D-C030-AE3B-C384D2C3DA26}"/>
              </a:ext>
            </a:extLst>
          </p:cNvPr>
          <p:cNvSpPr/>
          <p:nvPr/>
        </p:nvSpPr>
        <p:spPr>
          <a:xfrm>
            <a:off x="541452" y="5705289"/>
            <a:ext cx="11046960" cy="1006191"/>
          </a:xfrm>
          <a:prstGeom prst="roundRect">
            <a:avLst>
              <a:gd name="adj" fmla="val 5073"/>
            </a:avLst>
          </a:prstGeom>
          <a:solidFill>
            <a:srgbClr val="FFFD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A6887D-55E7-41C4-836D-A3E99AE55FF8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개요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B74C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소개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7B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기술 스택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과정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19089299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6FAEC21-2452-4B90-BB82-3AF9C72371D3}"/>
              </a:ext>
            </a:extLst>
          </p:cNvPr>
          <p:cNvSpPr/>
          <p:nvPr/>
        </p:nvSpPr>
        <p:spPr>
          <a:xfrm>
            <a:off x="998536" y="1429270"/>
            <a:ext cx="10282844" cy="4125191"/>
          </a:xfrm>
          <a:prstGeom prst="roundRect">
            <a:avLst>
              <a:gd name="adj" fmla="val 12891"/>
            </a:avLst>
          </a:prstGeom>
          <a:gradFill flip="none" rotWithShape="1">
            <a:gsLst>
              <a:gs pos="53000">
                <a:srgbClr val="6A70D2"/>
              </a:gs>
              <a:gs pos="15000">
                <a:srgbClr val="667BD8"/>
              </a:gs>
              <a:gs pos="82000">
                <a:srgbClr val="6C6ACE"/>
              </a:gs>
            </a:gsLst>
            <a:lin ang="0" scaled="1"/>
            <a:tileRect/>
          </a:gradFill>
          <a:ln>
            <a:noFill/>
          </a:ln>
          <a:effectLst>
            <a:outerShdw blurRad="2667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309768C-B11A-8E33-EC79-459C16DB9902}"/>
              </a:ext>
            </a:extLst>
          </p:cNvPr>
          <p:cNvGrpSpPr/>
          <p:nvPr/>
        </p:nvGrpSpPr>
        <p:grpSpPr>
          <a:xfrm>
            <a:off x="1264047" y="1576801"/>
            <a:ext cx="9490351" cy="3155007"/>
            <a:chOff x="1264047" y="1576801"/>
            <a:chExt cx="9490351" cy="3155007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A2AF179-448E-4501-8E6E-09A458144CAF}"/>
                </a:ext>
              </a:extLst>
            </p:cNvPr>
            <p:cNvCxnSpPr/>
            <p:nvPr/>
          </p:nvCxnSpPr>
          <p:spPr>
            <a:xfrm>
              <a:off x="2442496" y="3335164"/>
              <a:ext cx="8152075" cy="37714"/>
            </a:xfrm>
            <a:prstGeom prst="line">
              <a:avLst/>
            </a:prstGeom>
            <a:ln w="15875" cap="rnd">
              <a:solidFill>
                <a:schemeClr val="bg1">
                  <a:alpha val="78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F493F33-5F52-4E64-A1D2-28F36848310B}"/>
                </a:ext>
              </a:extLst>
            </p:cNvPr>
            <p:cNvSpPr txBox="1"/>
            <p:nvPr/>
          </p:nvSpPr>
          <p:spPr>
            <a:xfrm>
              <a:off x="1448068" y="1576801"/>
              <a:ext cx="6644373" cy="677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3600" spc="-7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FDFF"/>
                  </a:solidFill>
                  <a:effectLst>
                    <a:outerShdw blurRad="190500" dist="25400" dir="2700000" algn="tl" rotWithShape="0">
                      <a:prstClr val="black">
                        <a:alpha val="17000"/>
                      </a:prst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목차</a:t>
              </a: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B8C246E-8249-4349-A494-B91DAB9A5D89}"/>
                </a:ext>
              </a:extLst>
            </p:cNvPr>
            <p:cNvSpPr/>
            <p:nvPr/>
          </p:nvSpPr>
          <p:spPr>
            <a:xfrm>
              <a:off x="3487682" y="2659718"/>
              <a:ext cx="1553311" cy="1395151"/>
            </a:xfrm>
            <a:custGeom>
              <a:avLst/>
              <a:gdLst>
                <a:gd name="connsiteX0" fmla="*/ 488870 w 1116158"/>
                <a:gd name="connsiteY0" fmla="*/ 0 h 977740"/>
                <a:gd name="connsiteX1" fmla="*/ 939322 w 1116158"/>
                <a:gd name="connsiteY1" fmla="*/ 298580 h 977740"/>
                <a:gd name="connsiteX2" fmla="*/ 954789 w 1116158"/>
                <a:gd name="connsiteY2" fmla="*/ 348406 h 977740"/>
                <a:gd name="connsiteX3" fmla="*/ 1116158 w 1116158"/>
                <a:gd name="connsiteY3" fmla="*/ 488869 h 977740"/>
                <a:gd name="connsiteX4" fmla="*/ 954791 w 1116158"/>
                <a:gd name="connsiteY4" fmla="*/ 629330 h 977740"/>
                <a:gd name="connsiteX5" fmla="*/ 939322 w 1116158"/>
                <a:gd name="connsiteY5" fmla="*/ 679160 h 977740"/>
                <a:gd name="connsiteX6" fmla="*/ 488870 w 1116158"/>
                <a:gd name="connsiteY6" fmla="*/ 977740 h 977740"/>
                <a:gd name="connsiteX7" fmla="*/ 0 w 1116158"/>
                <a:gd name="connsiteY7" fmla="*/ 488870 h 977740"/>
                <a:gd name="connsiteX8" fmla="*/ 488870 w 1116158"/>
                <a:gd name="connsiteY8" fmla="*/ 0 h 97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6158" h="977740">
                  <a:moveTo>
                    <a:pt x="488870" y="0"/>
                  </a:moveTo>
                  <a:cubicBezTo>
                    <a:pt x="691367" y="0"/>
                    <a:pt x="865108" y="123117"/>
                    <a:pt x="939322" y="298580"/>
                  </a:cubicBezTo>
                  <a:lnTo>
                    <a:pt x="954789" y="348406"/>
                  </a:lnTo>
                  <a:lnTo>
                    <a:pt x="1116158" y="488869"/>
                  </a:lnTo>
                  <a:lnTo>
                    <a:pt x="954791" y="629330"/>
                  </a:lnTo>
                  <a:lnTo>
                    <a:pt x="939322" y="679160"/>
                  </a:lnTo>
                  <a:cubicBezTo>
                    <a:pt x="865108" y="854623"/>
                    <a:pt x="691367" y="977740"/>
                    <a:pt x="488870" y="977740"/>
                  </a:cubicBezTo>
                  <a:cubicBezTo>
                    <a:pt x="218875" y="977740"/>
                    <a:pt x="0" y="758865"/>
                    <a:pt x="0" y="488870"/>
                  </a:cubicBezTo>
                  <a:cubicBezTo>
                    <a:pt x="0" y="218875"/>
                    <a:pt x="218875" y="0"/>
                    <a:pt x="488870" y="0"/>
                  </a:cubicBezTo>
                  <a:close/>
                </a:path>
              </a:pathLst>
            </a:custGeom>
            <a:gradFill>
              <a:gsLst>
                <a:gs pos="3000">
                  <a:srgbClr val="FFFDFF"/>
                </a:gs>
                <a:gs pos="78000">
                  <a:srgbClr val="F3F3F3"/>
                </a:gs>
              </a:gsLst>
              <a:lin ang="2700000" scaled="1"/>
            </a:gradFill>
            <a:ln>
              <a:noFill/>
            </a:ln>
            <a:effectLst>
              <a:outerShdw blurRad="152400" dist="381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23B6339B-F8BA-48C6-BE2A-2A051ADD4615}"/>
                </a:ext>
              </a:extLst>
            </p:cNvPr>
            <p:cNvSpPr/>
            <p:nvPr/>
          </p:nvSpPr>
          <p:spPr>
            <a:xfrm>
              <a:off x="9393719" y="2647371"/>
              <a:ext cx="1360679" cy="1395149"/>
            </a:xfrm>
            <a:prstGeom prst="ellipse">
              <a:avLst/>
            </a:prstGeom>
            <a:gradFill>
              <a:gsLst>
                <a:gs pos="3000">
                  <a:srgbClr val="FFFDFF"/>
                </a:gs>
                <a:gs pos="78000">
                  <a:srgbClr val="F3F3F3"/>
                </a:gs>
              </a:gsLst>
              <a:lin ang="2700000" scaled="1"/>
            </a:gradFill>
            <a:ln>
              <a:noFill/>
            </a:ln>
            <a:effectLst>
              <a:outerShdw blurRad="152400" dist="381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891614D-77BC-4D8B-8A71-D2689C392D24}"/>
                </a:ext>
              </a:extLst>
            </p:cNvPr>
            <p:cNvSpPr/>
            <p:nvPr/>
          </p:nvSpPr>
          <p:spPr>
            <a:xfrm>
              <a:off x="5457333" y="2652443"/>
              <a:ext cx="1553312" cy="1395151"/>
            </a:xfrm>
            <a:custGeom>
              <a:avLst/>
              <a:gdLst>
                <a:gd name="connsiteX0" fmla="*/ 488870 w 1116158"/>
                <a:gd name="connsiteY0" fmla="*/ 0 h 977740"/>
                <a:gd name="connsiteX1" fmla="*/ 939322 w 1116158"/>
                <a:gd name="connsiteY1" fmla="*/ 298580 h 977740"/>
                <a:gd name="connsiteX2" fmla="*/ 954789 w 1116158"/>
                <a:gd name="connsiteY2" fmla="*/ 348406 h 977740"/>
                <a:gd name="connsiteX3" fmla="*/ 1116158 w 1116158"/>
                <a:gd name="connsiteY3" fmla="*/ 488869 h 977740"/>
                <a:gd name="connsiteX4" fmla="*/ 954790 w 1116158"/>
                <a:gd name="connsiteY4" fmla="*/ 629330 h 977740"/>
                <a:gd name="connsiteX5" fmla="*/ 939322 w 1116158"/>
                <a:gd name="connsiteY5" fmla="*/ 679160 h 977740"/>
                <a:gd name="connsiteX6" fmla="*/ 488870 w 1116158"/>
                <a:gd name="connsiteY6" fmla="*/ 977740 h 977740"/>
                <a:gd name="connsiteX7" fmla="*/ 0 w 1116158"/>
                <a:gd name="connsiteY7" fmla="*/ 488870 h 977740"/>
                <a:gd name="connsiteX8" fmla="*/ 488870 w 1116158"/>
                <a:gd name="connsiteY8" fmla="*/ 0 h 97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6158" h="977740">
                  <a:moveTo>
                    <a:pt x="488870" y="0"/>
                  </a:moveTo>
                  <a:cubicBezTo>
                    <a:pt x="691367" y="0"/>
                    <a:pt x="865108" y="123117"/>
                    <a:pt x="939322" y="298580"/>
                  </a:cubicBezTo>
                  <a:lnTo>
                    <a:pt x="954789" y="348406"/>
                  </a:lnTo>
                  <a:lnTo>
                    <a:pt x="1116158" y="488869"/>
                  </a:lnTo>
                  <a:lnTo>
                    <a:pt x="954790" y="629330"/>
                  </a:lnTo>
                  <a:lnTo>
                    <a:pt x="939322" y="679160"/>
                  </a:lnTo>
                  <a:cubicBezTo>
                    <a:pt x="865108" y="854623"/>
                    <a:pt x="691367" y="977740"/>
                    <a:pt x="488870" y="977740"/>
                  </a:cubicBezTo>
                  <a:cubicBezTo>
                    <a:pt x="218875" y="977740"/>
                    <a:pt x="0" y="758865"/>
                    <a:pt x="0" y="488870"/>
                  </a:cubicBezTo>
                  <a:cubicBezTo>
                    <a:pt x="0" y="218875"/>
                    <a:pt x="218875" y="0"/>
                    <a:pt x="488870" y="0"/>
                  </a:cubicBezTo>
                  <a:close/>
                </a:path>
              </a:pathLst>
            </a:custGeom>
            <a:gradFill>
              <a:gsLst>
                <a:gs pos="3000">
                  <a:srgbClr val="FFFDFF"/>
                </a:gs>
                <a:gs pos="78000">
                  <a:srgbClr val="F3F3F3"/>
                </a:gs>
              </a:gsLst>
              <a:lin ang="2700000" scaled="1"/>
            </a:gradFill>
            <a:ln>
              <a:noFill/>
            </a:ln>
            <a:effectLst>
              <a:outerShdw blurRad="152400" dist="381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2" name="그림 21" descr="구근 아이디어 &lt;strong&gt;깨달음&lt;/strong&gt; · Pixabay의 무료 벡터 그래픽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3486" y="2979281"/>
              <a:ext cx="621144" cy="787192"/>
            </a:xfrm>
            <a:prstGeom prst="rect">
              <a:avLst/>
            </a:prstGeom>
          </p:spPr>
        </p:pic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5E371909-80F4-C833-2EDE-5BE15C882D75}"/>
                </a:ext>
              </a:extLst>
            </p:cNvPr>
            <p:cNvSpPr/>
            <p:nvPr/>
          </p:nvSpPr>
          <p:spPr>
            <a:xfrm>
              <a:off x="7426985" y="2647372"/>
              <a:ext cx="1553312" cy="1395151"/>
            </a:xfrm>
            <a:custGeom>
              <a:avLst/>
              <a:gdLst>
                <a:gd name="connsiteX0" fmla="*/ 488870 w 1116158"/>
                <a:gd name="connsiteY0" fmla="*/ 0 h 977740"/>
                <a:gd name="connsiteX1" fmla="*/ 939322 w 1116158"/>
                <a:gd name="connsiteY1" fmla="*/ 298580 h 977740"/>
                <a:gd name="connsiteX2" fmla="*/ 954789 w 1116158"/>
                <a:gd name="connsiteY2" fmla="*/ 348406 h 977740"/>
                <a:gd name="connsiteX3" fmla="*/ 1116158 w 1116158"/>
                <a:gd name="connsiteY3" fmla="*/ 488869 h 977740"/>
                <a:gd name="connsiteX4" fmla="*/ 954790 w 1116158"/>
                <a:gd name="connsiteY4" fmla="*/ 629330 h 977740"/>
                <a:gd name="connsiteX5" fmla="*/ 939322 w 1116158"/>
                <a:gd name="connsiteY5" fmla="*/ 679160 h 977740"/>
                <a:gd name="connsiteX6" fmla="*/ 488870 w 1116158"/>
                <a:gd name="connsiteY6" fmla="*/ 977740 h 977740"/>
                <a:gd name="connsiteX7" fmla="*/ 0 w 1116158"/>
                <a:gd name="connsiteY7" fmla="*/ 488870 h 977740"/>
                <a:gd name="connsiteX8" fmla="*/ 488870 w 1116158"/>
                <a:gd name="connsiteY8" fmla="*/ 0 h 97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6158" h="977740">
                  <a:moveTo>
                    <a:pt x="488870" y="0"/>
                  </a:moveTo>
                  <a:cubicBezTo>
                    <a:pt x="691367" y="0"/>
                    <a:pt x="865108" y="123117"/>
                    <a:pt x="939322" y="298580"/>
                  </a:cubicBezTo>
                  <a:lnTo>
                    <a:pt x="954789" y="348406"/>
                  </a:lnTo>
                  <a:lnTo>
                    <a:pt x="1116158" y="488869"/>
                  </a:lnTo>
                  <a:lnTo>
                    <a:pt x="954790" y="629330"/>
                  </a:lnTo>
                  <a:lnTo>
                    <a:pt x="939322" y="679160"/>
                  </a:lnTo>
                  <a:cubicBezTo>
                    <a:pt x="865108" y="854623"/>
                    <a:pt x="691367" y="977740"/>
                    <a:pt x="488870" y="977740"/>
                  </a:cubicBezTo>
                  <a:cubicBezTo>
                    <a:pt x="218875" y="977740"/>
                    <a:pt x="0" y="758865"/>
                    <a:pt x="0" y="488870"/>
                  </a:cubicBezTo>
                  <a:cubicBezTo>
                    <a:pt x="0" y="218875"/>
                    <a:pt x="218875" y="0"/>
                    <a:pt x="488870" y="0"/>
                  </a:cubicBezTo>
                  <a:close/>
                </a:path>
              </a:pathLst>
            </a:custGeom>
            <a:gradFill>
              <a:gsLst>
                <a:gs pos="3000">
                  <a:srgbClr val="FFFDFF"/>
                </a:gs>
                <a:gs pos="78000">
                  <a:srgbClr val="F3F3F3"/>
                </a:gs>
              </a:gsLst>
              <a:lin ang="2700000" scaled="1"/>
            </a:gradFill>
            <a:ln>
              <a:noFill/>
            </a:ln>
            <a:effectLst>
              <a:outerShdw blurRad="152400" dist="381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7D3558-A0D3-0065-73F5-875434C13444}"/>
                </a:ext>
              </a:extLst>
            </p:cNvPr>
            <p:cNvSpPr txBox="1"/>
            <p:nvPr/>
          </p:nvSpPr>
          <p:spPr>
            <a:xfrm>
              <a:off x="1264047" y="4331698"/>
              <a:ext cx="9467491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      개요          프로젝트 소개</a:t>
              </a:r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       </a:t>
              </a: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기술 스택</a:t>
              </a:r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         </a:t>
              </a: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페이지 구성        향후 계획</a:t>
              </a:r>
            </a:p>
          </p:txBody>
        </p:sp>
        <p:pic>
          <p:nvPicPr>
            <p:cNvPr id="1028" name="Picture 4" descr="Blueprint - Free industry icons">
              <a:extLst>
                <a:ext uri="{FF2B5EF4-FFF2-40B4-BE49-F238E27FC236}">
                  <a16:creationId xmlns:a16="http://schemas.microsoft.com/office/drawing/2014/main" id="{D7557D78-38FD-7160-AD94-ECC83CC0F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274" y="2994865"/>
              <a:ext cx="733368" cy="733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alendar - Free time and date icons">
              <a:extLst>
                <a:ext uri="{FF2B5EF4-FFF2-40B4-BE49-F238E27FC236}">
                  <a16:creationId xmlns:a16="http://schemas.microsoft.com/office/drawing/2014/main" id="{D2B40EE2-94DE-6589-F7C1-865BFD5691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3029" y="2993330"/>
              <a:ext cx="756641" cy="756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Presentation - Free people icons">
              <a:extLst>
                <a:ext uri="{FF2B5EF4-FFF2-40B4-BE49-F238E27FC236}">
                  <a16:creationId xmlns:a16="http://schemas.microsoft.com/office/drawing/2014/main" id="{E42A1AC7-2652-4A42-887B-96F5704E8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4999" y="3048294"/>
              <a:ext cx="701677" cy="70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219111F7-C804-40DC-A2AC-BA17157C4A61}"/>
                </a:ext>
              </a:extLst>
            </p:cNvPr>
            <p:cNvSpPr/>
            <p:nvPr/>
          </p:nvSpPr>
          <p:spPr>
            <a:xfrm>
              <a:off x="1517321" y="2659718"/>
              <a:ext cx="1553312" cy="1395150"/>
            </a:xfrm>
            <a:custGeom>
              <a:avLst/>
              <a:gdLst>
                <a:gd name="connsiteX0" fmla="*/ 488870 w 1116158"/>
                <a:gd name="connsiteY0" fmla="*/ 0 h 977740"/>
                <a:gd name="connsiteX1" fmla="*/ 939322 w 1116158"/>
                <a:gd name="connsiteY1" fmla="*/ 298580 h 977740"/>
                <a:gd name="connsiteX2" fmla="*/ 954789 w 1116158"/>
                <a:gd name="connsiteY2" fmla="*/ 348406 h 977740"/>
                <a:gd name="connsiteX3" fmla="*/ 1116158 w 1116158"/>
                <a:gd name="connsiteY3" fmla="*/ 488869 h 977740"/>
                <a:gd name="connsiteX4" fmla="*/ 954790 w 1116158"/>
                <a:gd name="connsiteY4" fmla="*/ 629330 h 977740"/>
                <a:gd name="connsiteX5" fmla="*/ 939322 w 1116158"/>
                <a:gd name="connsiteY5" fmla="*/ 679160 h 977740"/>
                <a:gd name="connsiteX6" fmla="*/ 488870 w 1116158"/>
                <a:gd name="connsiteY6" fmla="*/ 977740 h 977740"/>
                <a:gd name="connsiteX7" fmla="*/ 0 w 1116158"/>
                <a:gd name="connsiteY7" fmla="*/ 488870 h 977740"/>
                <a:gd name="connsiteX8" fmla="*/ 488870 w 1116158"/>
                <a:gd name="connsiteY8" fmla="*/ 0 h 97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6158" h="977740">
                  <a:moveTo>
                    <a:pt x="488870" y="0"/>
                  </a:moveTo>
                  <a:cubicBezTo>
                    <a:pt x="691366" y="0"/>
                    <a:pt x="865108" y="123117"/>
                    <a:pt x="939322" y="298580"/>
                  </a:cubicBezTo>
                  <a:lnTo>
                    <a:pt x="954789" y="348406"/>
                  </a:lnTo>
                  <a:lnTo>
                    <a:pt x="1116158" y="488869"/>
                  </a:lnTo>
                  <a:lnTo>
                    <a:pt x="954790" y="629330"/>
                  </a:lnTo>
                  <a:lnTo>
                    <a:pt x="939322" y="679160"/>
                  </a:lnTo>
                  <a:cubicBezTo>
                    <a:pt x="865108" y="854623"/>
                    <a:pt x="691366" y="977740"/>
                    <a:pt x="488870" y="977740"/>
                  </a:cubicBezTo>
                  <a:cubicBezTo>
                    <a:pt x="218875" y="977740"/>
                    <a:pt x="0" y="758865"/>
                    <a:pt x="0" y="488870"/>
                  </a:cubicBezTo>
                  <a:cubicBezTo>
                    <a:pt x="0" y="218875"/>
                    <a:pt x="218875" y="0"/>
                    <a:pt x="488870" y="0"/>
                  </a:cubicBezTo>
                  <a:close/>
                </a:path>
              </a:pathLst>
            </a:custGeom>
            <a:gradFill>
              <a:gsLst>
                <a:gs pos="3000">
                  <a:srgbClr val="FFFDFF"/>
                </a:gs>
                <a:gs pos="78000">
                  <a:srgbClr val="F3F3F3"/>
                </a:gs>
              </a:gsLst>
              <a:lin ang="2700000" scaled="1"/>
            </a:gradFill>
            <a:ln>
              <a:noFill/>
            </a:ln>
            <a:effectLst>
              <a:outerShdw blurRad="152400" dist="381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1026" name="Picture 2" descr="Question mark - Free shapes and symbols icons">
              <a:extLst>
                <a:ext uri="{FF2B5EF4-FFF2-40B4-BE49-F238E27FC236}">
                  <a16:creationId xmlns:a16="http://schemas.microsoft.com/office/drawing/2014/main" id="{DE7E9530-2529-1F16-2B19-A886E1B0B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7013" y="3026556"/>
              <a:ext cx="692643" cy="692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062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D6EB3C79-3A70-40B8-A780-8FB67DAAE133}"/>
              </a:ext>
            </a:extLst>
          </p:cNvPr>
          <p:cNvSpPr/>
          <p:nvPr/>
        </p:nvSpPr>
        <p:spPr>
          <a:xfrm>
            <a:off x="0" y="4748515"/>
            <a:ext cx="12192000" cy="2657402"/>
          </a:xfrm>
          <a:custGeom>
            <a:avLst/>
            <a:gdLst>
              <a:gd name="connsiteX0" fmla="*/ 3610580 w 12192000"/>
              <a:gd name="connsiteY0" fmla="*/ 136 h 4137820"/>
              <a:gd name="connsiteX1" fmla="*/ 6489697 w 12192000"/>
              <a:gd name="connsiteY1" fmla="*/ 724978 h 4137820"/>
              <a:gd name="connsiteX2" fmla="*/ 7230117 w 12192000"/>
              <a:gd name="connsiteY2" fmla="*/ 897022 h 4137820"/>
              <a:gd name="connsiteX3" fmla="*/ 8229600 w 12192000"/>
              <a:gd name="connsiteY3" fmla="*/ 1001897 h 4137820"/>
              <a:gd name="connsiteX4" fmla="*/ 12008206 w 12192000"/>
              <a:gd name="connsiteY4" fmla="*/ 533553 h 4137820"/>
              <a:gd name="connsiteX5" fmla="*/ 12192000 w 12192000"/>
              <a:gd name="connsiteY5" fmla="*/ 494576 h 4137820"/>
              <a:gd name="connsiteX6" fmla="*/ 12192000 w 12192000"/>
              <a:gd name="connsiteY6" fmla="*/ 4137820 h 4137820"/>
              <a:gd name="connsiteX7" fmla="*/ 0 w 12192000"/>
              <a:gd name="connsiteY7" fmla="*/ 4137820 h 4137820"/>
              <a:gd name="connsiteX8" fmla="*/ 0 w 12192000"/>
              <a:gd name="connsiteY8" fmla="*/ 1621320 h 4137820"/>
              <a:gd name="connsiteX9" fmla="*/ 0 w 12192000"/>
              <a:gd name="connsiteY9" fmla="*/ 1602271 h 4137820"/>
              <a:gd name="connsiteX10" fmla="*/ 0 w 12192000"/>
              <a:gd name="connsiteY10" fmla="*/ 941211 h 4137820"/>
              <a:gd name="connsiteX11" fmla="*/ 35616 w 12192000"/>
              <a:gd name="connsiteY11" fmla="*/ 925612 h 4137820"/>
              <a:gd name="connsiteX12" fmla="*/ 3295650 w 12192000"/>
              <a:gd name="connsiteY12" fmla="*/ 11296 h 4137820"/>
              <a:gd name="connsiteX13" fmla="*/ 3610580 w 12192000"/>
              <a:gd name="connsiteY13" fmla="*/ 136 h 413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37820">
                <a:moveTo>
                  <a:pt x="3610580" y="136"/>
                </a:moveTo>
                <a:cubicBezTo>
                  <a:pt x="4610177" y="8754"/>
                  <a:pt x="5511823" y="426617"/>
                  <a:pt x="6489697" y="724978"/>
                </a:cubicBezTo>
                <a:lnTo>
                  <a:pt x="7230117" y="897022"/>
                </a:lnTo>
                <a:cubicBezTo>
                  <a:pt x="7549939" y="961602"/>
                  <a:pt x="7881342" y="1001897"/>
                  <a:pt x="8229600" y="1001897"/>
                </a:cubicBezTo>
                <a:cubicBezTo>
                  <a:pt x="9390459" y="1001897"/>
                  <a:pt x="10675962" y="804700"/>
                  <a:pt x="12008206" y="533553"/>
                </a:cubicBezTo>
                <a:lnTo>
                  <a:pt x="12192000" y="494576"/>
                </a:lnTo>
                <a:lnTo>
                  <a:pt x="12192000" y="4137820"/>
                </a:lnTo>
                <a:lnTo>
                  <a:pt x="0" y="4137820"/>
                </a:lnTo>
                <a:lnTo>
                  <a:pt x="0" y="1621320"/>
                </a:lnTo>
                <a:lnTo>
                  <a:pt x="0" y="1602271"/>
                </a:lnTo>
                <a:lnTo>
                  <a:pt x="0" y="941211"/>
                </a:lnTo>
                <a:lnTo>
                  <a:pt x="35616" y="925612"/>
                </a:lnTo>
                <a:cubicBezTo>
                  <a:pt x="1140743" y="459145"/>
                  <a:pt x="2234010" y="96624"/>
                  <a:pt x="3295650" y="11296"/>
                </a:cubicBezTo>
                <a:cubicBezTo>
                  <a:pt x="3401814" y="2763"/>
                  <a:pt x="3506726" y="-759"/>
                  <a:pt x="3610580" y="136"/>
                </a:cubicBezTo>
                <a:close/>
              </a:path>
            </a:pathLst>
          </a:custGeom>
          <a:solidFill>
            <a:srgbClr val="FF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E7A40A-ABE8-4A7B-837E-6DF8F1F5DBD9}"/>
              </a:ext>
            </a:extLst>
          </p:cNvPr>
          <p:cNvSpPr/>
          <p:nvPr/>
        </p:nvSpPr>
        <p:spPr>
          <a:xfrm>
            <a:off x="541452" y="2627453"/>
            <a:ext cx="11046960" cy="5302860"/>
          </a:xfrm>
          <a:prstGeom prst="roundRect">
            <a:avLst>
              <a:gd name="adj" fmla="val 5073"/>
            </a:avLst>
          </a:prstGeom>
          <a:solidFill>
            <a:srgbClr val="FFFDFF"/>
          </a:solidFill>
          <a:ln>
            <a:noFill/>
          </a:ln>
          <a:effectLst>
            <a:outerShdw blurRad="2413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539420" y="1115926"/>
            <a:ext cx="7779080" cy="684803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데이터 수집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53109F-BD1D-418E-99D7-0AC7E9539AFE}"/>
              </a:ext>
            </a:extLst>
          </p:cNvPr>
          <p:cNvSpPr/>
          <p:nvPr/>
        </p:nvSpPr>
        <p:spPr>
          <a:xfrm>
            <a:off x="-1" y="6858001"/>
            <a:ext cx="12192001" cy="1733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F48A4-9E1F-13A7-BD5C-904B59671CE7}"/>
              </a:ext>
            </a:extLst>
          </p:cNvPr>
          <p:cNvSpPr txBox="1"/>
          <p:nvPr/>
        </p:nvSpPr>
        <p:spPr>
          <a:xfrm>
            <a:off x="549955" y="48065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latin typeface="Sandoll 고딕NeoRound 07 Bd" panose="020B0600000101010101" pitchFamily="34" charset="-127"/>
                <a:ea typeface="Sandoll 고딕NeoRound 07 Bd" panose="020B0600000101010101" pitchFamily="34" charset="-127"/>
              </a:rPr>
              <a:t>기술 스택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2068392" y="6031962"/>
            <a:ext cx="1203919" cy="482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solidFill>
                  <a:srgbClr val="9AC5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5237206" y="6031962"/>
            <a:ext cx="1655453" cy="482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solidFill>
                  <a:srgbClr val="9AC5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9022850" y="6031962"/>
            <a:ext cx="873317" cy="482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solidFill>
                  <a:srgbClr val="9AC5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Load</a:t>
            </a:r>
          </a:p>
        </p:txBody>
      </p:sp>
      <p:sp>
        <p:nvSpPr>
          <p:cNvPr id="17" name="아래쪽 화살표 16"/>
          <p:cNvSpPr/>
          <p:nvPr/>
        </p:nvSpPr>
        <p:spPr>
          <a:xfrm rot="16200000">
            <a:off x="5795926" y="-670635"/>
            <a:ext cx="718162" cy="10296022"/>
          </a:xfrm>
          <a:prstGeom prst="downArrow">
            <a:avLst/>
          </a:prstGeom>
          <a:solidFill>
            <a:srgbClr val="9AC5F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81">
            <a:extLst>
              <a:ext uri="{FF2B5EF4-FFF2-40B4-BE49-F238E27FC236}">
                <a16:creationId xmlns:a16="http://schemas.microsoft.com/office/drawing/2014/main" id="{24161BB1-BAAB-4EB2-83CF-E8ED47A5C1F5}"/>
              </a:ext>
            </a:extLst>
          </p:cNvPr>
          <p:cNvSpPr/>
          <p:nvPr/>
        </p:nvSpPr>
        <p:spPr>
          <a:xfrm>
            <a:off x="4799250" y="3418640"/>
            <a:ext cx="2531364" cy="2117473"/>
          </a:xfrm>
          <a:prstGeom prst="roundRect">
            <a:avLst>
              <a:gd name="adj" fmla="val 12891"/>
            </a:avLst>
          </a:prstGeom>
          <a:gradFill flip="none" rotWithShape="1">
            <a:gsLst>
              <a:gs pos="3000">
                <a:srgbClr val="BBC4FD"/>
              </a:gs>
              <a:gs pos="48000">
                <a:srgbClr val="B0BBFC"/>
              </a:gs>
              <a:gs pos="80000">
                <a:srgbClr val="AAB6FC"/>
              </a:gs>
            </a:gsLst>
            <a:lin ang="5400000" scaled="1"/>
            <a:tileRect/>
          </a:gradFill>
          <a:ln>
            <a:noFill/>
          </a:ln>
          <a:effectLst>
            <a:outerShdw blurRad="889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81">
            <a:extLst>
              <a:ext uri="{FF2B5EF4-FFF2-40B4-BE49-F238E27FC236}">
                <a16:creationId xmlns:a16="http://schemas.microsoft.com/office/drawing/2014/main" id="{24161BB1-BAAB-4EB2-83CF-E8ED47A5C1F5}"/>
              </a:ext>
            </a:extLst>
          </p:cNvPr>
          <p:cNvSpPr/>
          <p:nvPr/>
        </p:nvSpPr>
        <p:spPr>
          <a:xfrm>
            <a:off x="1404669" y="3418640"/>
            <a:ext cx="2531364" cy="2117473"/>
          </a:xfrm>
          <a:prstGeom prst="roundRect">
            <a:avLst>
              <a:gd name="adj" fmla="val 12891"/>
            </a:avLst>
          </a:prstGeom>
          <a:gradFill flip="none" rotWithShape="1">
            <a:gsLst>
              <a:gs pos="3000">
                <a:srgbClr val="BBC4FD"/>
              </a:gs>
              <a:gs pos="48000">
                <a:srgbClr val="B0BBFC"/>
              </a:gs>
              <a:gs pos="80000">
                <a:srgbClr val="AAB6FC"/>
              </a:gs>
            </a:gsLst>
            <a:lin ang="5400000" scaled="1"/>
            <a:tileRect/>
          </a:gradFill>
          <a:ln>
            <a:noFill/>
          </a:ln>
          <a:effectLst>
            <a:outerShdw blurRad="889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File:Apache kafka-icon.svg - Wikimedia Common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046" y="3106594"/>
            <a:ext cx="536610" cy="53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81">
            <a:extLst>
              <a:ext uri="{FF2B5EF4-FFF2-40B4-BE49-F238E27FC236}">
                <a16:creationId xmlns:a16="http://schemas.microsoft.com/office/drawing/2014/main" id="{24161BB1-BAAB-4EB2-83CF-E8ED47A5C1F5}"/>
              </a:ext>
            </a:extLst>
          </p:cNvPr>
          <p:cNvSpPr/>
          <p:nvPr/>
        </p:nvSpPr>
        <p:spPr>
          <a:xfrm>
            <a:off x="8193830" y="3419047"/>
            <a:ext cx="2531364" cy="2117110"/>
          </a:xfrm>
          <a:prstGeom prst="roundRect">
            <a:avLst>
              <a:gd name="adj" fmla="val 12891"/>
            </a:avLst>
          </a:prstGeom>
          <a:gradFill flip="none" rotWithShape="1">
            <a:gsLst>
              <a:gs pos="3000">
                <a:srgbClr val="BBC4FD"/>
              </a:gs>
              <a:gs pos="48000">
                <a:srgbClr val="B0BBFC"/>
              </a:gs>
              <a:gs pos="80000">
                <a:srgbClr val="AAB6FC"/>
              </a:gs>
            </a:gsLst>
            <a:lin ang="5400000" scaled="1"/>
            <a:tileRect/>
          </a:gradFill>
          <a:ln>
            <a:noFill/>
          </a:ln>
          <a:effectLst>
            <a:outerShdw blurRad="889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Monitoring Cassandra using Intel Snap and Grafan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20942" r="4215" b="17811"/>
          <a:stretch/>
        </p:blipFill>
        <p:spPr bwMode="auto">
          <a:xfrm>
            <a:off x="8948096" y="3106594"/>
            <a:ext cx="1022834" cy="53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2040499" y="3968608"/>
            <a:ext cx="1259704" cy="1021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800" dirty="0">
                <a:solidFill>
                  <a:srgbClr val="24234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Binary</a:t>
            </a:r>
          </a:p>
          <a:p>
            <a:r>
              <a:rPr lang="en-US" altLang="ko-KR" sz="2800" dirty="0">
                <a:solidFill>
                  <a:srgbClr val="24234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3963157" y="4011870"/>
            <a:ext cx="802784" cy="319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400" dirty="0" err="1">
                <a:solidFill>
                  <a:srgbClr val="667BD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역직렬화</a:t>
            </a:r>
            <a:endParaRPr lang="en-US" altLang="ko-KR" sz="1800" dirty="0">
              <a:solidFill>
                <a:srgbClr val="667BD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8" name="Picture 4" descr="File:Apache Spark logo.svg - Wikimedia Comm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756" y="3702505"/>
            <a:ext cx="1466757" cy="76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5306652" y="4287378"/>
            <a:ext cx="1655453" cy="478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solidFill>
                  <a:srgbClr val="3C3A3E"/>
                </a:solidFill>
                <a:latin typeface="Candara" panose="020E0502030303020204" pitchFamily="34" charset="0"/>
                <a:ea typeface="나눔스퀘어 ExtraBold" panose="020B0600000101010101" pitchFamily="50" charset="-127"/>
              </a:rPr>
              <a:t>Streaming</a:t>
            </a:r>
            <a:endParaRPr lang="en-US" altLang="ko-KR" sz="3200" dirty="0">
              <a:solidFill>
                <a:srgbClr val="3C3A3E"/>
              </a:solidFill>
              <a:latin typeface="Candara" panose="020E0502030303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7265612" y="4023445"/>
            <a:ext cx="993221" cy="319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400" dirty="0">
                <a:solidFill>
                  <a:srgbClr val="667BD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스키마 변환</a:t>
            </a:r>
            <a:endParaRPr lang="en-US" altLang="ko-KR" sz="1800" dirty="0">
              <a:solidFill>
                <a:srgbClr val="667BD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8499758" y="3968608"/>
            <a:ext cx="1919500" cy="1021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800" dirty="0">
                <a:solidFill>
                  <a:srgbClr val="24234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Cassandra</a:t>
            </a:r>
          </a:p>
          <a:p>
            <a:r>
              <a:rPr lang="en-US" altLang="ko-KR" sz="2800" dirty="0">
                <a:solidFill>
                  <a:srgbClr val="24234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Records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5086167" y="4702336"/>
            <a:ext cx="1963166" cy="547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800" dirty="0" err="1">
                <a:solidFill>
                  <a:srgbClr val="24234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Dataframe</a:t>
            </a:r>
            <a:endParaRPr lang="en-US" altLang="ko-KR" sz="2800" dirty="0">
              <a:solidFill>
                <a:srgbClr val="24234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1" b="16274"/>
          <a:stretch/>
        </p:blipFill>
        <p:spPr>
          <a:xfrm>
            <a:off x="5281621" y="3095793"/>
            <a:ext cx="1628755" cy="55222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EA6887D-55E7-41C4-836D-A3E99AE55FF8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개요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B74C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소개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7B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기술 스택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과정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30640797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D6EB3C79-3A70-40B8-A780-8FB67DAAE133}"/>
              </a:ext>
            </a:extLst>
          </p:cNvPr>
          <p:cNvSpPr/>
          <p:nvPr/>
        </p:nvSpPr>
        <p:spPr>
          <a:xfrm>
            <a:off x="0" y="4030883"/>
            <a:ext cx="12192000" cy="4142775"/>
          </a:xfrm>
          <a:custGeom>
            <a:avLst/>
            <a:gdLst>
              <a:gd name="connsiteX0" fmla="*/ 3610580 w 12192000"/>
              <a:gd name="connsiteY0" fmla="*/ 136 h 4137820"/>
              <a:gd name="connsiteX1" fmla="*/ 6489697 w 12192000"/>
              <a:gd name="connsiteY1" fmla="*/ 724978 h 4137820"/>
              <a:gd name="connsiteX2" fmla="*/ 7230117 w 12192000"/>
              <a:gd name="connsiteY2" fmla="*/ 897022 h 4137820"/>
              <a:gd name="connsiteX3" fmla="*/ 8229600 w 12192000"/>
              <a:gd name="connsiteY3" fmla="*/ 1001897 h 4137820"/>
              <a:gd name="connsiteX4" fmla="*/ 12008206 w 12192000"/>
              <a:gd name="connsiteY4" fmla="*/ 533553 h 4137820"/>
              <a:gd name="connsiteX5" fmla="*/ 12192000 w 12192000"/>
              <a:gd name="connsiteY5" fmla="*/ 494576 h 4137820"/>
              <a:gd name="connsiteX6" fmla="*/ 12192000 w 12192000"/>
              <a:gd name="connsiteY6" fmla="*/ 4137820 h 4137820"/>
              <a:gd name="connsiteX7" fmla="*/ 0 w 12192000"/>
              <a:gd name="connsiteY7" fmla="*/ 4137820 h 4137820"/>
              <a:gd name="connsiteX8" fmla="*/ 0 w 12192000"/>
              <a:gd name="connsiteY8" fmla="*/ 1621320 h 4137820"/>
              <a:gd name="connsiteX9" fmla="*/ 0 w 12192000"/>
              <a:gd name="connsiteY9" fmla="*/ 1602271 h 4137820"/>
              <a:gd name="connsiteX10" fmla="*/ 0 w 12192000"/>
              <a:gd name="connsiteY10" fmla="*/ 941211 h 4137820"/>
              <a:gd name="connsiteX11" fmla="*/ 35616 w 12192000"/>
              <a:gd name="connsiteY11" fmla="*/ 925612 h 4137820"/>
              <a:gd name="connsiteX12" fmla="*/ 3295650 w 12192000"/>
              <a:gd name="connsiteY12" fmla="*/ 11296 h 4137820"/>
              <a:gd name="connsiteX13" fmla="*/ 3610580 w 12192000"/>
              <a:gd name="connsiteY13" fmla="*/ 136 h 413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37820">
                <a:moveTo>
                  <a:pt x="3610580" y="136"/>
                </a:moveTo>
                <a:cubicBezTo>
                  <a:pt x="4610177" y="8754"/>
                  <a:pt x="5511823" y="426617"/>
                  <a:pt x="6489697" y="724978"/>
                </a:cubicBezTo>
                <a:lnTo>
                  <a:pt x="7230117" y="897022"/>
                </a:lnTo>
                <a:cubicBezTo>
                  <a:pt x="7549939" y="961602"/>
                  <a:pt x="7881342" y="1001897"/>
                  <a:pt x="8229600" y="1001897"/>
                </a:cubicBezTo>
                <a:cubicBezTo>
                  <a:pt x="9390459" y="1001897"/>
                  <a:pt x="10675962" y="804700"/>
                  <a:pt x="12008206" y="533553"/>
                </a:cubicBezTo>
                <a:lnTo>
                  <a:pt x="12192000" y="494576"/>
                </a:lnTo>
                <a:lnTo>
                  <a:pt x="12192000" y="4137820"/>
                </a:lnTo>
                <a:lnTo>
                  <a:pt x="0" y="4137820"/>
                </a:lnTo>
                <a:lnTo>
                  <a:pt x="0" y="1621320"/>
                </a:lnTo>
                <a:lnTo>
                  <a:pt x="0" y="1602271"/>
                </a:lnTo>
                <a:lnTo>
                  <a:pt x="0" y="941211"/>
                </a:lnTo>
                <a:lnTo>
                  <a:pt x="35616" y="925612"/>
                </a:lnTo>
                <a:cubicBezTo>
                  <a:pt x="1140743" y="459145"/>
                  <a:pt x="2234010" y="96624"/>
                  <a:pt x="3295650" y="11296"/>
                </a:cubicBezTo>
                <a:cubicBezTo>
                  <a:pt x="3401814" y="2763"/>
                  <a:pt x="3506726" y="-759"/>
                  <a:pt x="3610580" y="136"/>
                </a:cubicBezTo>
                <a:close/>
              </a:path>
            </a:pathLst>
          </a:custGeom>
          <a:solidFill>
            <a:srgbClr val="FF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E7A40A-ABE8-4A7B-837E-6DF8F1F5DBD9}"/>
              </a:ext>
            </a:extLst>
          </p:cNvPr>
          <p:cNvSpPr/>
          <p:nvPr/>
        </p:nvSpPr>
        <p:spPr>
          <a:xfrm>
            <a:off x="541452" y="1990846"/>
            <a:ext cx="11046960" cy="5939467"/>
          </a:xfrm>
          <a:prstGeom prst="roundRect">
            <a:avLst>
              <a:gd name="adj" fmla="val 5073"/>
            </a:avLst>
          </a:prstGeom>
          <a:solidFill>
            <a:srgbClr val="FFFDFF"/>
          </a:solidFill>
          <a:ln>
            <a:noFill/>
          </a:ln>
          <a:effectLst>
            <a:outerShdw blurRad="2413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539420" y="1115926"/>
            <a:ext cx="7779080" cy="684803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주기적 데이터 집계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53109F-BD1D-418E-99D7-0AC7E9539AFE}"/>
              </a:ext>
            </a:extLst>
          </p:cNvPr>
          <p:cNvSpPr/>
          <p:nvPr/>
        </p:nvSpPr>
        <p:spPr>
          <a:xfrm>
            <a:off x="-1" y="6858001"/>
            <a:ext cx="12192001" cy="1733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F48A4-9E1F-13A7-BD5C-904B59671CE7}"/>
              </a:ext>
            </a:extLst>
          </p:cNvPr>
          <p:cNvSpPr txBox="1"/>
          <p:nvPr/>
        </p:nvSpPr>
        <p:spPr>
          <a:xfrm>
            <a:off x="549955" y="48065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latin typeface="Sandoll 고딕NeoRound 07 Bd" panose="020B0600000101010101" pitchFamily="34" charset="-127"/>
                <a:ea typeface="Sandoll 고딕NeoRound 07 Bd" panose="020B0600000101010101" pitchFamily="34" charset="-127"/>
              </a:rPr>
              <a:t>기술 스택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9362911" y="2792472"/>
            <a:ext cx="1203919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solidFill>
                  <a:srgbClr val="9AC5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9137145" y="4060721"/>
            <a:ext cx="1655453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solidFill>
                  <a:srgbClr val="9AC5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9528213" y="5274729"/>
            <a:ext cx="873316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solidFill>
                  <a:srgbClr val="9AC5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Load</a:t>
            </a:r>
          </a:p>
        </p:txBody>
      </p:sp>
      <p:sp>
        <p:nvSpPr>
          <p:cNvPr id="3" name="아래쪽 화살표 2"/>
          <p:cNvSpPr/>
          <p:nvPr/>
        </p:nvSpPr>
        <p:spPr>
          <a:xfrm>
            <a:off x="4836374" y="2340275"/>
            <a:ext cx="834705" cy="4313044"/>
          </a:xfrm>
          <a:prstGeom prst="downArrow">
            <a:avLst/>
          </a:prstGeom>
          <a:solidFill>
            <a:srgbClr val="9AC5F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81">
            <a:extLst>
              <a:ext uri="{FF2B5EF4-FFF2-40B4-BE49-F238E27FC236}">
                <a16:creationId xmlns:a16="http://schemas.microsoft.com/office/drawing/2014/main" id="{24161BB1-BAAB-4EB2-83CF-E8ED47A5C1F5}"/>
              </a:ext>
            </a:extLst>
          </p:cNvPr>
          <p:cNvSpPr/>
          <p:nvPr/>
        </p:nvSpPr>
        <p:spPr>
          <a:xfrm>
            <a:off x="1679019" y="3833387"/>
            <a:ext cx="6956563" cy="1024354"/>
          </a:xfrm>
          <a:prstGeom prst="roundRect">
            <a:avLst>
              <a:gd name="adj" fmla="val 12891"/>
            </a:avLst>
          </a:prstGeom>
          <a:gradFill flip="none" rotWithShape="1">
            <a:gsLst>
              <a:gs pos="3000">
                <a:srgbClr val="BBC4FD"/>
              </a:gs>
              <a:gs pos="48000">
                <a:srgbClr val="B0BBFC"/>
              </a:gs>
              <a:gs pos="80000">
                <a:srgbClr val="AAB6FC"/>
              </a:gs>
            </a:gsLst>
            <a:lin ang="5400000" scaled="1"/>
            <a:tileRect/>
          </a:gradFill>
          <a:ln>
            <a:noFill/>
          </a:ln>
          <a:effectLst>
            <a:outerShdw blurRad="889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81">
            <a:extLst>
              <a:ext uri="{FF2B5EF4-FFF2-40B4-BE49-F238E27FC236}">
                <a16:creationId xmlns:a16="http://schemas.microsoft.com/office/drawing/2014/main" id="{24161BB1-BAAB-4EB2-83CF-E8ED47A5C1F5}"/>
              </a:ext>
            </a:extLst>
          </p:cNvPr>
          <p:cNvSpPr/>
          <p:nvPr/>
        </p:nvSpPr>
        <p:spPr>
          <a:xfrm>
            <a:off x="1669003" y="5117085"/>
            <a:ext cx="6956563" cy="1024354"/>
          </a:xfrm>
          <a:prstGeom prst="roundRect">
            <a:avLst>
              <a:gd name="adj" fmla="val 12891"/>
            </a:avLst>
          </a:prstGeom>
          <a:gradFill flip="none" rotWithShape="1">
            <a:gsLst>
              <a:gs pos="3000">
                <a:srgbClr val="BBC4FD"/>
              </a:gs>
              <a:gs pos="48000">
                <a:srgbClr val="B0BBFC"/>
              </a:gs>
              <a:gs pos="80000">
                <a:srgbClr val="AAB6FC"/>
              </a:gs>
            </a:gsLst>
            <a:lin ang="5400000" scaled="1"/>
            <a:tileRect/>
          </a:gradFill>
          <a:ln>
            <a:noFill/>
          </a:ln>
          <a:effectLst>
            <a:outerShdw blurRad="889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58" y="5355752"/>
            <a:ext cx="530629" cy="477566"/>
          </a:xfrm>
          <a:prstGeom prst="rect">
            <a:avLst/>
          </a:prstGeom>
        </p:spPr>
      </p:pic>
      <p:sp>
        <p:nvSpPr>
          <p:cNvPr id="11" name="사각형: 둥근 모서리 81">
            <a:extLst>
              <a:ext uri="{FF2B5EF4-FFF2-40B4-BE49-F238E27FC236}">
                <a16:creationId xmlns:a16="http://schemas.microsoft.com/office/drawing/2014/main" id="{24161BB1-BAAB-4EB2-83CF-E8ED47A5C1F5}"/>
              </a:ext>
            </a:extLst>
          </p:cNvPr>
          <p:cNvSpPr/>
          <p:nvPr/>
        </p:nvSpPr>
        <p:spPr>
          <a:xfrm>
            <a:off x="1679019" y="2548600"/>
            <a:ext cx="6956563" cy="1024354"/>
          </a:xfrm>
          <a:prstGeom prst="roundRect">
            <a:avLst>
              <a:gd name="adj" fmla="val 12891"/>
            </a:avLst>
          </a:prstGeom>
          <a:gradFill flip="none" rotWithShape="1">
            <a:gsLst>
              <a:gs pos="3000">
                <a:srgbClr val="BBC4FD"/>
              </a:gs>
              <a:gs pos="48000">
                <a:srgbClr val="B0BBFC"/>
              </a:gs>
              <a:gs pos="80000">
                <a:srgbClr val="AAB6FC"/>
              </a:gs>
            </a:gsLst>
            <a:lin ang="5400000" scaled="1"/>
            <a:tileRect/>
          </a:gradFill>
          <a:ln>
            <a:noFill/>
          </a:ln>
          <a:effectLst>
            <a:outerShdw blurRad="889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Monitoring Cassandra using Intel Snap and Grafan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20942" r="4215" b="17811"/>
          <a:stretch/>
        </p:blipFill>
        <p:spPr bwMode="auto">
          <a:xfrm>
            <a:off x="1167602" y="2792472"/>
            <a:ext cx="1022834" cy="53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4069037" y="3533789"/>
            <a:ext cx="993222" cy="319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400" dirty="0">
                <a:solidFill>
                  <a:srgbClr val="667BD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스키마 변환</a:t>
            </a:r>
            <a:endParaRPr lang="en-US" altLang="ko-KR" sz="1800" dirty="0">
              <a:solidFill>
                <a:srgbClr val="667BD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3329037" y="2767562"/>
            <a:ext cx="3636493" cy="547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800" dirty="0">
                <a:solidFill>
                  <a:srgbClr val="24234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Cassandra Records</a:t>
            </a:r>
          </a:p>
        </p:txBody>
      </p:sp>
      <p:pic>
        <p:nvPicPr>
          <p:cNvPr id="27" name="Picture 4" descr="File:Apache Spark logo.svg - Wikimedia Commons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623" y="3899852"/>
            <a:ext cx="1466757" cy="76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4073441" y="4070889"/>
            <a:ext cx="128536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600" dirty="0">
                <a:solidFill>
                  <a:srgbClr val="3C3A3E"/>
                </a:solidFill>
                <a:latin typeface="Candara" panose="020E0502030303020204" pitchFamily="34" charset="0"/>
                <a:ea typeface="나눔스퀘어 ExtraBold" panose="020B0600000101010101" pitchFamily="50" charset="-127"/>
              </a:rPr>
              <a:t>SQL</a:t>
            </a:r>
            <a:endParaRPr lang="en-US" altLang="ko-KR" sz="4400" dirty="0">
              <a:solidFill>
                <a:srgbClr val="3C3A3E"/>
              </a:solidFill>
              <a:latin typeface="Candara" panose="020E0502030303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5260139" y="4096930"/>
            <a:ext cx="1963166" cy="547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800" dirty="0" err="1">
                <a:solidFill>
                  <a:srgbClr val="24234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Dataframe</a:t>
            </a:r>
            <a:endParaRPr lang="en-US" altLang="ko-KR" sz="2800" dirty="0">
              <a:solidFill>
                <a:srgbClr val="24234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3441892" y="5373064"/>
            <a:ext cx="3636493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800" dirty="0">
                <a:solidFill>
                  <a:srgbClr val="24234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Hive Records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4076470" y="4831491"/>
            <a:ext cx="993222" cy="319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400" dirty="0">
                <a:solidFill>
                  <a:srgbClr val="667BD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집계</a:t>
            </a:r>
            <a:endParaRPr lang="en-US" altLang="ko-KR" sz="1800" dirty="0">
              <a:solidFill>
                <a:srgbClr val="667BD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1" b="16274"/>
          <a:stretch/>
        </p:blipFill>
        <p:spPr>
          <a:xfrm>
            <a:off x="867401" y="4068895"/>
            <a:ext cx="1628755" cy="5522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EA6887D-55E7-41C4-836D-A3E99AE55FF8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개요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B74C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소개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7B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기술 스택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과정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36705121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D6EB3C79-3A70-40B8-A780-8FB67DAAE133}"/>
              </a:ext>
            </a:extLst>
          </p:cNvPr>
          <p:cNvSpPr/>
          <p:nvPr/>
        </p:nvSpPr>
        <p:spPr>
          <a:xfrm>
            <a:off x="0" y="3362150"/>
            <a:ext cx="12192000" cy="4142775"/>
          </a:xfrm>
          <a:custGeom>
            <a:avLst/>
            <a:gdLst>
              <a:gd name="connsiteX0" fmla="*/ 3610580 w 12192000"/>
              <a:gd name="connsiteY0" fmla="*/ 136 h 4137820"/>
              <a:gd name="connsiteX1" fmla="*/ 6489697 w 12192000"/>
              <a:gd name="connsiteY1" fmla="*/ 724978 h 4137820"/>
              <a:gd name="connsiteX2" fmla="*/ 7230117 w 12192000"/>
              <a:gd name="connsiteY2" fmla="*/ 897022 h 4137820"/>
              <a:gd name="connsiteX3" fmla="*/ 8229600 w 12192000"/>
              <a:gd name="connsiteY3" fmla="*/ 1001897 h 4137820"/>
              <a:gd name="connsiteX4" fmla="*/ 12008206 w 12192000"/>
              <a:gd name="connsiteY4" fmla="*/ 533553 h 4137820"/>
              <a:gd name="connsiteX5" fmla="*/ 12192000 w 12192000"/>
              <a:gd name="connsiteY5" fmla="*/ 494576 h 4137820"/>
              <a:gd name="connsiteX6" fmla="*/ 12192000 w 12192000"/>
              <a:gd name="connsiteY6" fmla="*/ 4137820 h 4137820"/>
              <a:gd name="connsiteX7" fmla="*/ 0 w 12192000"/>
              <a:gd name="connsiteY7" fmla="*/ 4137820 h 4137820"/>
              <a:gd name="connsiteX8" fmla="*/ 0 w 12192000"/>
              <a:gd name="connsiteY8" fmla="*/ 1621320 h 4137820"/>
              <a:gd name="connsiteX9" fmla="*/ 0 w 12192000"/>
              <a:gd name="connsiteY9" fmla="*/ 1602271 h 4137820"/>
              <a:gd name="connsiteX10" fmla="*/ 0 w 12192000"/>
              <a:gd name="connsiteY10" fmla="*/ 941211 h 4137820"/>
              <a:gd name="connsiteX11" fmla="*/ 35616 w 12192000"/>
              <a:gd name="connsiteY11" fmla="*/ 925612 h 4137820"/>
              <a:gd name="connsiteX12" fmla="*/ 3295650 w 12192000"/>
              <a:gd name="connsiteY12" fmla="*/ 11296 h 4137820"/>
              <a:gd name="connsiteX13" fmla="*/ 3610580 w 12192000"/>
              <a:gd name="connsiteY13" fmla="*/ 136 h 413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37820">
                <a:moveTo>
                  <a:pt x="3610580" y="136"/>
                </a:moveTo>
                <a:cubicBezTo>
                  <a:pt x="4610177" y="8754"/>
                  <a:pt x="5511823" y="426617"/>
                  <a:pt x="6489697" y="724978"/>
                </a:cubicBezTo>
                <a:lnTo>
                  <a:pt x="7230117" y="897022"/>
                </a:lnTo>
                <a:cubicBezTo>
                  <a:pt x="7549939" y="961602"/>
                  <a:pt x="7881342" y="1001897"/>
                  <a:pt x="8229600" y="1001897"/>
                </a:cubicBezTo>
                <a:cubicBezTo>
                  <a:pt x="9390459" y="1001897"/>
                  <a:pt x="10675962" y="804700"/>
                  <a:pt x="12008206" y="533553"/>
                </a:cubicBezTo>
                <a:lnTo>
                  <a:pt x="12192000" y="494576"/>
                </a:lnTo>
                <a:lnTo>
                  <a:pt x="12192000" y="4137820"/>
                </a:lnTo>
                <a:lnTo>
                  <a:pt x="0" y="4137820"/>
                </a:lnTo>
                <a:lnTo>
                  <a:pt x="0" y="1621320"/>
                </a:lnTo>
                <a:lnTo>
                  <a:pt x="0" y="1602271"/>
                </a:lnTo>
                <a:lnTo>
                  <a:pt x="0" y="941211"/>
                </a:lnTo>
                <a:lnTo>
                  <a:pt x="35616" y="925612"/>
                </a:lnTo>
                <a:cubicBezTo>
                  <a:pt x="1140743" y="459145"/>
                  <a:pt x="2234010" y="96624"/>
                  <a:pt x="3295650" y="11296"/>
                </a:cubicBezTo>
                <a:cubicBezTo>
                  <a:pt x="3401814" y="2763"/>
                  <a:pt x="3506726" y="-759"/>
                  <a:pt x="3610580" y="136"/>
                </a:cubicBezTo>
                <a:close/>
              </a:path>
            </a:pathLst>
          </a:custGeom>
          <a:solidFill>
            <a:srgbClr val="FF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E7A40A-ABE8-4A7B-837E-6DF8F1F5DBD9}"/>
              </a:ext>
            </a:extLst>
          </p:cNvPr>
          <p:cNvSpPr/>
          <p:nvPr/>
        </p:nvSpPr>
        <p:spPr>
          <a:xfrm>
            <a:off x="541452" y="2534855"/>
            <a:ext cx="11046960" cy="5395457"/>
          </a:xfrm>
          <a:prstGeom prst="roundRect">
            <a:avLst>
              <a:gd name="adj" fmla="val 5073"/>
            </a:avLst>
          </a:prstGeom>
          <a:solidFill>
            <a:srgbClr val="FFFDFF"/>
          </a:solidFill>
          <a:ln>
            <a:noFill/>
          </a:ln>
          <a:effectLst>
            <a:outerShdw blurRad="2413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539420" y="1115926"/>
            <a:ext cx="7779080" cy="684803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워크플로 관리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53109F-BD1D-418E-99D7-0AC7E9539AFE}"/>
              </a:ext>
            </a:extLst>
          </p:cNvPr>
          <p:cNvSpPr/>
          <p:nvPr/>
        </p:nvSpPr>
        <p:spPr>
          <a:xfrm>
            <a:off x="-1" y="6858001"/>
            <a:ext cx="12192001" cy="1733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F48A4-9E1F-13A7-BD5C-904B59671CE7}"/>
              </a:ext>
            </a:extLst>
          </p:cNvPr>
          <p:cNvSpPr txBox="1"/>
          <p:nvPr/>
        </p:nvSpPr>
        <p:spPr>
          <a:xfrm>
            <a:off x="549955" y="48065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latin typeface="Sandoll 고딕NeoRound 07 Bd" panose="020B0600000101010101" pitchFamily="34" charset="-127"/>
                <a:ea typeface="Sandoll 고딕NeoRound 07 Bd" panose="020B0600000101010101" pitchFamily="34" charset="-127"/>
              </a:rPr>
              <a:t>기술 스택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54" y="3597019"/>
            <a:ext cx="4539835" cy="2893919"/>
          </a:xfrm>
          <a:prstGeom prst="rect">
            <a:avLst/>
          </a:prstGeom>
        </p:spPr>
      </p:pic>
      <p:pic>
        <p:nvPicPr>
          <p:cNvPr id="3076" name="Picture 4" descr="File:AirflowLogo.png - Wikimedia Common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144" y="2744013"/>
            <a:ext cx="2219048" cy="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3303182" y="2894319"/>
            <a:ext cx="165545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600" dirty="0">
                <a:solidFill>
                  <a:srgbClr val="3C3A3E"/>
                </a:solidFill>
                <a:latin typeface="Corbel Light" panose="020B0303020204020204" pitchFamily="34" charset="0"/>
                <a:ea typeface="나눔스퀘어 ExtraBold" panose="020B0600000101010101" pitchFamily="50" charset="-127"/>
              </a:rPr>
              <a:t>Web UI</a:t>
            </a:r>
            <a:endParaRPr lang="en-US" altLang="ko-KR" sz="4400" dirty="0">
              <a:solidFill>
                <a:srgbClr val="3C3A3E"/>
              </a:solidFill>
              <a:latin typeface="Corbel Light" panose="020B0303020204020204" pitchFamily="34" charset="0"/>
              <a:ea typeface="나눔스퀘어 ExtraBold" panose="020B0600000101010101" pitchFamily="50" charset="-127"/>
            </a:endParaRPr>
          </a:p>
        </p:txBody>
      </p:sp>
      <p:pic>
        <p:nvPicPr>
          <p:cNvPr id="3082" name="Picture 10" descr="Laptop - Free computer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571" y="3952802"/>
            <a:ext cx="2182351" cy="21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ile:TigerVNC logo.svg - Wikimedia Commons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464" y="4358507"/>
            <a:ext cx="772563" cy="77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른쪽 화살표 7"/>
          <p:cNvSpPr/>
          <p:nvPr/>
        </p:nvSpPr>
        <p:spPr>
          <a:xfrm rot="10800000">
            <a:off x="6113625" y="4712260"/>
            <a:ext cx="2572709" cy="66343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8" name="Picture 6" descr="GitHub - facerecog/auto-ssh-tunnel: Automatic SSH Tunnel is a Python script  which can be used to create a Reverse SSH Tunnel between multiple computers  running Linux and a centralized server. Property of Facerecog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436" y="4454292"/>
            <a:ext cx="1187088" cy="117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9725461" y="3627710"/>
            <a:ext cx="900567" cy="547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800" dirty="0">
                <a:solidFill>
                  <a:srgbClr val="24234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VCN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A6887D-55E7-41C4-836D-A3E99AE55FF8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개요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B74C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소개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7B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기술 스택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과정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42857538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사각형: 둥근 모서리 1">
            <a:extLst>
              <a:ext uri="{FF2B5EF4-FFF2-40B4-BE49-F238E27FC236}">
                <a16:creationId xmlns:a16="http://schemas.microsoft.com/office/drawing/2014/main" id="{D6E7A40A-ABE8-4A7B-837E-6DF8F1F5DBD9}"/>
              </a:ext>
            </a:extLst>
          </p:cNvPr>
          <p:cNvSpPr/>
          <p:nvPr/>
        </p:nvSpPr>
        <p:spPr>
          <a:xfrm>
            <a:off x="-28360" y="3415260"/>
            <a:ext cx="12228109" cy="3449600"/>
          </a:xfrm>
          <a:prstGeom prst="roundRect">
            <a:avLst>
              <a:gd name="adj" fmla="val 0"/>
            </a:avLst>
          </a:prstGeom>
          <a:solidFill>
            <a:srgbClr val="FFFD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A1C42B6-F69A-46A3-B261-C758FDE606A7}"/>
              </a:ext>
            </a:extLst>
          </p:cNvPr>
          <p:cNvSpPr/>
          <p:nvPr/>
        </p:nvSpPr>
        <p:spPr>
          <a:xfrm>
            <a:off x="6062807" y="3298148"/>
            <a:ext cx="266700" cy="266700"/>
          </a:xfrm>
          <a:prstGeom prst="ellipse">
            <a:avLst/>
          </a:prstGeom>
          <a:solidFill>
            <a:srgbClr val="FFFDFF"/>
          </a:solidFill>
          <a:ln w="101600">
            <a:solidFill>
              <a:srgbClr val="BBC4FD"/>
            </a:solidFill>
          </a:ln>
          <a:effectLst>
            <a:outerShdw blurRad="76200" dist="254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58C11FB-69F6-4D21-86C1-86439CEFF6D9}"/>
              </a:ext>
            </a:extLst>
          </p:cNvPr>
          <p:cNvSpPr txBox="1"/>
          <p:nvPr/>
        </p:nvSpPr>
        <p:spPr>
          <a:xfrm>
            <a:off x="549955" y="48065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latin typeface="Sandoll 고딕NeoRound 07 Bd" panose="020B0600000101010101" pitchFamily="34" charset="-127"/>
                <a:ea typeface="Sandoll 고딕NeoRound 07 Bd" panose="020B0600000101010101" pitchFamily="34" charset="-127"/>
              </a:rPr>
              <a:t>개발 과정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539420" y="1023327"/>
            <a:ext cx="3141329" cy="684803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협업 과정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A6887D-55E7-41C4-836D-A3E99AE55FF8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개요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B74C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소개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기술 스택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7B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과정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향후 계획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748429" y="1925977"/>
            <a:ext cx="3156127" cy="3665116"/>
            <a:chOff x="1425959" y="1449869"/>
            <a:chExt cx="3156127" cy="3665116"/>
          </a:xfrm>
        </p:grpSpPr>
        <p:grpSp>
          <p:nvGrpSpPr>
            <p:cNvPr id="3" name="그룹 2"/>
            <p:cNvGrpSpPr/>
            <p:nvPr/>
          </p:nvGrpSpPr>
          <p:grpSpPr>
            <a:xfrm>
              <a:off x="1758431" y="1449869"/>
              <a:ext cx="2517474" cy="3665116"/>
              <a:chOff x="1758431" y="1449869"/>
              <a:chExt cx="2517474" cy="3665116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1758431" y="1449869"/>
                <a:ext cx="2517474" cy="3665116"/>
                <a:chOff x="3130110" y="1390601"/>
                <a:chExt cx="2517474" cy="3665116"/>
              </a:xfrm>
            </p:grpSpPr>
            <p:sp>
              <p:nvSpPr>
                <p:cNvPr id="19" name="사각형: 둥근 모서리 36">
                  <a:extLst>
                    <a:ext uri="{FF2B5EF4-FFF2-40B4-BE49-F238E27FC236}">
                      <a16:creationId xmlns:a16="http://schemas.microsoft.com/office/drawing/2014/main" id="{F35A754B-2835-46EC-9A78-8B0D9E950F99}"/>
                    </a:ext>
                  </a:extLst>
                </p:cNvPr>
                <p:cNvSpPr/>
                <p:nvPr/>
              </p:nvSpPr>
              <p:spPr>
                <a:xfrm>
                  <a:off x="3130110" y="1390601"/>
                  <a:ext cx="2517474" cy="3665116"/>
                </a:xfrm>
                <a:prstGeom prst="roundRect">
                  <a:avLst>
                    <a:gd name="adj" fmla="val 5073"/>
                  </a:avLst>
                </a:prstGeom>
                <a:gradFill>
                  <a:gsLst>
                    <a:gs pos="45000">
                      <a:srgbClr val="BBC4FD"/>
                    </a:gs>
                    <a:gs pos="3000">
                      <a:srgbClr val="DCC3FC"/>
                    </a:gs>
                    <a:gs pos="77000">
                      <a:srgbClr val="9AC5FC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241300" dist="38100" dir="2700000" algn="tl" rotWithShape="0">
                    <a:prstClr val="black">
                      <a:alpha val="2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사각형: 둥근 모서리 1">
                  <a:extLst>
                    <a:ext uri="{FF2B5EF4-FFF2-40B4-BE49-F238E27FC236}">
                      <a16:creationId xmlns:a16="http://schemas.microsoft.com/office/drawing/2014/main" id="{D6E7A40A-ABE8-4A7B-837E-6DF8F1F5DBD9}"/>
                    </a:ext>
                  </a:extLst>
                </p:cNvPr>
                <p:cNvSpPr/>
                <p:nvPr/>
              </p:nvSpPr>
              <p:spPr>
                <a:xfrm>
                  <a:off x="3267081" y="1481801"/>
                  <a:ext cx="2233466" cy="3449600"/>
                </a:xfrm>
                <a:prstGeom prst="roundRect">
                  <a:avLst>
                    <a:gd name="adj" fmla="val 5621"/>
                  </a:avLst>
                </a:prstGeom>
                <a:solidFill>
                  <a:srgbClr val="FFFD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2" name="사각형: 둥근 모서리 1">
                <a:extLst>
                  <a:ext uri="{FF2B5EF4-FFF2-40B4-BE49-F238E27FC236}">
                    <a16:creationId xmlns:a16="http://schemas.microsoft.com/office/drawing/2014/main" id="{D6E7A40A-ABE8-4A7B-837E-6DF8F1F5DBD9}"/>
                  </a:ext>
                </a:extLst>
              </p:cNvPr>
              <p:cNvSpPr/>
              <p:nvPr/>
            </p:nvSpPr>
            <p:spPr>
              <a:xfrm>
                <a:off x="2057039" y="3930428"/>
                <a:ext cx="1893969" cy="907789"/>
              </a:xfrm>
              <a:prstGeom prst="roundRect">
                <a:avLst>
                  <a:gd name="adj" fmla="val 5621"/>
                </a:avLst>
              </a:prstGeom>
              <a:solidFill>
                <a:srgbClr val="B8C4F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57BC852-8017-44C4-A644-FC0C0AFFD2B5}"/>
                </a:ext>
              </a:extLst>
            </p:cNvPr>
            <p:cNvSpPr txBox="1"/>
            <p:nvPr/>
          </p:nvSpPr>
          <p:spPr>
            <a:xfrm>
              <a:off x="1425959" y="4005757"/>
              <a:ext cx="3156127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ko-KR"/>
              </a:defPPr>
              <a:lvl1pPr>
                <a:lnSpc>
                  <a:spcPct val="120000"/>
                </a:lnSpc>
                <a:defRPr sz="1200" spc="-7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547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marL="171450" indent="-171450" algn="ctr">
                <a:buFontTx/>
                <a:buChar char="-"/>
              </a:pPr>
              <a:r>
                <a:rPr lang="ko-KR" altLang="en-US" dirty="0"/>
                <a:t>형상관리 진행</a:t>
              </a:r>
              <a:endParaRPr lang="en-US" altLang="ko-KR" dirty="0"/>
            </a:p>
            <a:p>
              <a:pPr marL="171450" indent="-171450" algn="ctr">
                <a:buFontTx/>
                <a:buChar char="-"/>
              </a:pPr>
              <a:r>
                <a:rPr lang="en-US" altLang="ko-KR" dirty="0"/>
                <a:t>Task </a:t>
              </a:r>
              <a:r>
                <a:rPr lang="ko-KR" altLang="en-US" dirty="0"/>
                <a:t>별 작업 구분</a:t>
              </a:r>
              <a:endParaRPr lang="en-US" altLang="ko-KR" dirty="0"/>
            </a:p>
            <a:p>
              <a:pPr marL="171450" indent="-171450" algn="ctr">
                <a:buFontTx/>
                <a:buChar char="-"/>
              </a:pPr>
              <a:r>
                <a:rPr lang="ko-KR" altLang="en-US" dirty="0"/>
                <a:t>컨벤션을 통한 명세 진행</a:t>
              </a:r>
              <a:endParaRPr lang="en-US" altLang="ko-KR" dirty="0"/>
            </a:p>
          </p:txBody>
        </p:sp>
      </p:grpSp>
      <p:pic>
        <p:nvPicPr>
          <p:cNvPr id="5124" name="Picture 4" descr="Gitlab - 무료 브랜드 및 로고개 아이콘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92" y="219284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1770509" y="3580331"/>
            <a:ext cx="1006045" cy="482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 err="1">
                <a:solidFill>
                  <a:srgbClr val="24234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Gitlab</a:t>
            </a:r>
            <a:endParaRPr lang="en-US" altLang="ko-KR" sz="2400" dirty="0">
              <a:solidFill>
                <a:srgbClr val="24234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75570" y="1943362"/>
            <a:ext cx="2875195" cy="3665116"/>
            <a:chOff x="6315605" y="2916719"/>
            <a:chExt cx="2875195" cy="3665116"/>
          </a:xfrm>
        </p:grpSpPr>
        <p:grpSp>
          <p:nvGrpSpPr>
            <p:cNvPr id="5" name="그룹 4"/>
            <p:cNvGrpSpPr/>
            <p:nvPr/>
          </p:nvGrpSpPr>
          <p:grpSpPr>
            <a:xfrm>
              <a:off x="6535668" y="2916719"/>
              <a:ext cx="2517474" cy="3665116"/>
              <a:chOff x="6535668" y="2916719"/>
              <a:chExt cx="2517474" cy="3665116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6535668" y="2916719"/>
                <a:ext cx="2517474" cy="3665116"/>
                <a:chOff x="3130110" y="1390601"/>
                <a:chExt cx="2517474" cy="3665116"/>
              </a:xfrm>
            </p:grpSpPr>
            <p:sp>
              <p:nvSpPr>
                <p:cNvPr id="30" name="사각형: 둥근 모서리 36">
                  <a:extLst>
                    <a:ext uri="{FF2B5EF4-FFF2-40B4-BE49-F238E27FC236}">
                      <a16:creationId xmlns:a16="http://schemas.microsoft.com/office/drawing/2014/main" id="{F35A754B-2835-46EC-9A78-8B0D9E950F99}"/>
                    </a:ext>
                  </a:extLst>
                </p:cNvPr>
                <p:cNvSpPr/>
                <p:nvPr/>
              </p:nvSpPr>
              <p:spPr>
                <a:xfrm>
                  <a:off x="3130110" y="1390601"/>
                  <a:ext cx="2517474" cy="3665116"/>
                </a:xfrm>
                <a:prstGeom prst="roundRect">
                  <a:avLst>
                    <a:gd name="adj" fmla="val 5073"/>
                  </a:avLst>
                </a:prstGeom>
                <a:gradFill>
                  <a:gsLst>
                    <a:gs pos="45000">
                      <a:srgbClr val="BBC4FD"/>
                    </a:gs>
                    <a:gs pos="3000">
                      <a:srgbClr val="DCC3FC"/>
                    </a:gs>
                    <a:gs pos="77000">
                      <a:srgbClr val="9AC5FC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241300" dist="38100" dir="2700000" algn="tl" rotWithShape="0">
                    <a:prstClr val="black">
                      <a:alpha val="2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사각형: 둥근 모서리 1">
                  <a:extLst>
                    <a:ext uri="{FF2B5EF4-FFF2-40B4-BE49-F238E27FC236}">
                      <a16:creationId xmlns:a16="http://schemas.microsoft.com/office/drawing/2014/main" id="{D6E7A40A-ABE8-4A7B-837E-6DF8F1F5DBD9}"/>
                    </a:ext>
                  </a:extLst>
                </p:cNvPr>
                <p:cNvSpPr/>
                <p:nvPr/>
              </p:nvSpPr>
              <p:spPr>
                <a:xfrm>
                  <a:off x="3267081" y="1481801"/>
                  <a:ext cx="2233466" cy="3449600"/>
                </a:xfrm>
                <a:prstGeom prst="roundRect">
                  <a:avLst>
                    <a:gd name="adj" fmla="val 5621"/>
                  </a:avLst>
                </a:prstGeom>
                <a:solidFill>
                  <a:srgbClr val="FFFD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" name="사각형: 둥근 모서리 1">
                <a:extLst>
                  <a:ext uri="{FF2B5EF4-FFF2-40B4-BE49-F238E27FC236}">
                    <a16:creationId xmlns:a16="http://schemas.microsoft.com/office/drawing/2014/main" id="{D6E7A40A-ABE8-4A7B-837E-6DF8F1F5DBD9}"/>
                  </a:ext>
                </a:extLst>
              </p:cNvPr>
              <p:cNvSpPr/>
              <p:nvPr/>
            </p:nvSpPr>
            <p:spPr>
              <a:xfrm>
                <a:off x="6834276" y="5134514"/>
                <a:ext cx="1893969" cy="1170554"/>
              </a:xfrm>
              <a:prstGeom prst="roundRect">
                <a:avLst>
                  <a:gd name="adj" fmla="val 5621"/>
                </a:avLst>
              </a:prstGeom>
              <a:solidFill>
                <a:srgbClr val="B8C4F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65C82F-0D1F-4860-BB71-C4353673C7F5}"/>
                </a:ext>
              </a:extLst>
            </p:cNvPr>
            <p:cNvSpPr txBox="1"/>
            <p:nvPr/>
          </p:nvSpPr>
          <p:spPr>
            <a:xfrm>
              <a:off x="6315605" y="5243729"/>
              <a:ext cx="2875195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ko-KR"/>
              </a:defPPr>
              <a:lvl1pPr>
                <a:lnSpc>
                  <a:spcPct val="120000"/>
                </a:lnSpc>
                <a:defRPr sz="1200" spc="-7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547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marL="171450" indent="-171450" algn="ctr">
                <a:buFontTx/>
                <a:buChar char="-"/>
              </a:pPr>
              <a:r>
                <a:rPr lang="ko-KR" altLang="en-US" dirty="0"/>
                <a:t>요구사항 정의서</a:t>
              </a:r>
              <a:endParaRPr lang="en-US" altLang="ko-KR" dirty="0"/>
            </a:p>
            <a:p>
              <a:pPr marL="171450" indent="-171450" algn="ctr">
                <a:buFontTx/>
                <a:buChar char="-"/>
              </a:pPr>
              <a:r>
                <a:rPr lang="ko-KR" altLang="en-US" dirty="0"/>
                <a:t>회의록</a:t>
              </a:r>
              <a:endParaRPr lang="en-US" altLang="ko-KR" dirty="0"/>
            </a:p>
            <a:p>
              <a:pPr marL="171450" indent="-171450" algn="ctr">
                <a:buFontTx/>
                <a:buChar char="-"/>
              </a:pPr>
              <a:r>
                <a:rPr lang="ko-KR" altLang="en-US" dirty="0"/>
                <a:t>프로젝트 가이드 문서</a:t>
              </a:r>
              <a:endParaRPr lang="en-US" altLang="ko-KR" dirty="0"/>
            </a:p>
            <a:p>
              <a:pPr algn="ctr"/>
              <a:r>
                <a:rPr lang="en-US" altLang="ko-KR" dirty="0"/>
                <a:t>- API </a:t>
              </a:r>
              <a:r>
                <a:rPr lang="ko-KR" altLang="en-US" dirty="0"/>
                <a:t>명세서</a:t>
              </a:r>
              <a:endParaRPr lang="en-US" altLang="ko-KR" dirty="0"/>
            </a:p>
          </p:txBody>
        </p:sp>
      </p:grpSp>
      <p:pic>
        <p:nvPicPr>
          <p:cNvPr id="5122" name="Picture 2" descr="iOS 스타일의 Notion 아이콘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360" y="223110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5738281" y="3614869"/>
            <a:ext cx="1131079" cy="482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solidFill>
                  <a:srgbClr val="24234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Notion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8827960" y="1941808"/>
            <a:ext cx="2517474" cy="3665116"/>
            <a:chOff x="1758431" y="1449869"/>
            <a:chExt cx="2517474" cy="3665116"/>
          </a:xfrm>
        </p:grpSpPr>
        <p:grpSp>
          <p:nvGrpSpPr>
            <p:cNvPr id="51" name="그룹 50"/>
            <p:cNvGrpSpPr/>
            <p:nvPr/>
          </p:nvGrpSpPr>
          <p:grpSpPr>
            <a:xfrm>
              <a:off x="1758431" y="1449869"/>
              <a:ext cx="2517474" cy="3665116"/>
              <a:chOff x="3130110" y="1390601"/>
              <a:chExt cx="2517474" cy="3665116"/>
            </a:xfrm>
          </p:grpSpPr>
          <p:sp>
            <p:nvSpPr>
              <p:cNvPr id="55" name="사각형: 둥근 모서리 36">
                <a:extLst>
                  <a:ext uri="{FF2B5EF4-FFF2-40B4-BE49-F238E27FC236}">
                    <a16:creationId xmlns:a16="http://schemas.microsoft.com/office/drawing/2014/main" id="{F35A754B-2835-46EC-9A78-8B0D9E950F99}"/>
                  </a:ext>
                </a:extLst>
              </p:cNvPr>
              <p:cNvSpPr/>
              <p:nvPr/>
            </p:nvSpPr>
            <p:spPr>
              <a:xfrm>
                <a:off x="3130110" y="1390601"/>
                <a:ext cx="2517474" cy="3665116"/>
              </a:xfrm>
              <a:prstGeom prst="roundRect">
                <a:avLst>
                  <a:gd name="adj" fmla="val 5073"/>
                </a:avLst>
              </a:prstGeom>
              <a:gradFill>
                <a:gsLst>
                  <a:gs pos="45000">
                    <a:srgbClr val="BBC4FD"/>
                  </a:gs>
                  <a:gs pos="3000">
                    <a:srgbClr val="DCC3FC"/>
                  </a:gs>
                  <a:gs pos="77000">
                    <a:srgbClr val="9AC5FC"/>
                  </a:gs>
                </a:gsLst>
                <a:lin ang="2700000" scaled="1"/>
              </a:gradFill>
              <a:ln>
                <a:noFill/>
              </a:ln>
              <a:effectLst>
                <a:outerShdw blurRad="241300" dist="38100" dir="2700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사각형: 둥근 모서리 1">
                <a:extLst>
                  <a:ext uri="{FF2B5EF4-FFF2-40B4-BE49-F238E27FC236}">
                    <a16:creationId xmlns:a16="http://schemas.microsoft.com/office/drawing/2014/main" id="{D6E7A40A-ABE8-4A7B-837E-6DF8F1F5DBD9}"/>
                  </a:ext>
                </a:extLst>
              </p:cNvPr>
              <p:cNvSpPr/>
              <p:nvPr/>
            </p:nvSpPr>
            <p:spPr>
              <a:xfrm>
                <a:off x="3267081" y="1481801"/>
                <a:ext cx="2233466" cy="3449600"/>
              </a:xfrm>
              <a:prstGeom prst="roundRect">
                <a:avLst>
                  <a:gd name="adj" fmla="val 5621"/>
                </a:avLst>
              </a:prstGeom>
              <a:solidFill>
                <a:srgbClr val="FFFD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사각형: 둥근 모서리 1">
              <a:extLst>
                <a:ext uri="{FF2B5EF4-FFF2-40B4-BE49-F238E27FC236}">
                  <a16:creationId xmlns:a16="http://schemas.microsoft.com/office/drawing/2014/main" id="{D6E7A40A-ABE8-4A7B-837E-6DF8F1F5DBD9}"/>
                </a:ext>
              </a:extLst>
            </p:cNvPr>
            <p:cNvSpPr/>
            <p:nvPr/>
          </p:nvSpPr>
          <p:spPr>
            <a:xfrm>
              <a:off x="2057039" y="3930428"/>
              <a:ext cx="1893969" cy="907789"/>
            </a:xfrm>
            <a:prstGeom prst="roundRect">
              <a:avLst>
                <a:gd name="adj" fmla="val 5621"/>
              </a:avLst>
            </a:prstGeom>
            <a:solidFill>
              <a:srgbClr val="B8C4F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6" name="Picture 6" descr="jira&quot; Icon - Download for free – Iconduck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664" y="225993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46A1547-49B9-4793-90FC-1279D5510F91}"/>
              </a:ext>
            </a:extLst>
          </p:cNvPr>
          <p:cNvSpPr txBox="1"/>
          <p:nvPr/>
        </p:nvSpPr>
        <p:spPr>
          <a:xfrm>
            <a:off x="8794614" y="4508328"/>
            <a:ext cx="240378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ko-KR"/>
            </a:defPPr>
            <a:lvl1pPr>
              <a:lnSpc>
                <a:spcPct val="12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5547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171450" indent="-171450" algn="ctr">
              <a:buFontTx/>
              <a:buChar char="-"/>
            </a:pPr>
            <a:r>
              <a:rPr lang="ko-KR" altLang="en-US" dirty="0"/>
              <a:t>주  단위 일정 산출</a:t>
            </a:r>
            <a:endParaRPr lang="en-US" altLang="ko-KR" dirty="0"/>
          </a:p>
          <a:p>
            <a:pPr marL="171450" indent="-171450" algn="ctr">
              <a:buFontTx/>
              <a:buChar char="-"/>
            </a:pPr>
            <a:r>
              <a:rPr lang="ko-KR" altLang="en-US" dirty="0"/>
              <a:t>일별 상세 일정 관리</a:t>
            </a:r>
            <a:endParaRPr lang="en-US" altLang="ko-KR" dirty="0"/>
          </a:p>
          <a:p>
            <a:pPr marL="171450" indent="-171450" algn="ctr">
              <a:buFontTx/>
              <a:buChar char="-"/>
            </a:pPr>
            <a:r>
              <a:rPr lang="ko-KR" altLang="en-US" dirty="0"/>
              <a:t>주간 회고 진행</a:t>
            </a:r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C0D5EC-6555-44A1-AB5F-553E4AD7EBA1}"/>
              </a:ext>
            </a:extLst>
          </p:cNvPr>
          <p:cNvSpPr txBox="1"/>
          <p:nvPr/>
        </p:nvSpPr>
        <p:spPr>
          <a:xfrm>
            <a:off x="9671358" y="3657383"/>
            <a:ext cx="804387" cy="482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dirty="0">
                <a:solidFill>
                  <a:srgbClr val="24234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JIRA</a:t>
            </a:r>
          </a:p>
        </p:txBody>
      </p:sp>
    </p:spTree>
    <p:extLst>
      <p:ext uri="{BB962C8B-B14F-4D97-AF65-F5344CB8AC3E}">
        <p14:creationId xmlns:p14="http://schemas.microsoft.com/office/powerpoint/2010/main" val="5451305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539420" y="1115926"/>
            <a:ext cx="7779080" cy="684803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담당 역할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53109F-BD1D-418E-99D7-0AC7E9539AFE}"/>
              </a:ext>
            </a:extLst>
          </p:cNvPr>
          <p:cNvSpPr/>
          <p:nvPr/>
        </p:nvSpPr>
        <p:spPr>
          <a:xfrm>
            <a:off x="-1" y="6858001"/>
            <a:ext cx="12192001" cy="1733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F48A4-9E1F-13A7-BD5C-904B59671CE7}"/>
              </a:ext>
            </a:extLst>
          </p:cNvPr>
          <p:cNvSpPr txBox="1"/>
          <p:nvPr/>
        </p:nvSpPr>
        <p:spPr>
          <a:xfrm>
            <a:off x="549955" y="48065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latin typeface="Sandoll 고딕NeoRound 07 Bd" panose="020B0600000101010101" pitchFamily="34" charset="-127"/>
                <a:ea typeface="Sandoll 고딕NeoRound 07 Bd" panose="020B0600000101010101" pitchFamily="34" charset="-127"/>
              </a:rPr>
              <a:t>개발 과정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A6887D-55E7-41C4-836D-A3E99AE55FF8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개요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B74C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소개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기술 스택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7B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과정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향후 계획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C331FF5-0E2F-1F9D-2D29-AC6902810B88}"/>
              </a:ext>
            </a:extLst>
          </p:cNvPr>
          <p:cNvGrpSpPr/>
          <p:nvPr/>
        </p:nvGrpSpPr>
        <p:grpSpPr>
          <a:xfrm>
            <a:off x="539420" y="1933755"/>
            <a:ext cx="11101556" cy="2038634"/>
            <a:chOff x="794523" y="2149479"/>
            <a:chExt cx="11101556" cy="203863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F184917-C0E4-0E12-828E-85BE3EBE8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523" y="2159005"/>
              <a:ext cx="1257475" cy="201958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8E92598-E87A-947F-13FD-2BB508628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3206" y="2149479"/>
              <a:ext cx="1314633" cy="202910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882FFA6-1BB5-E4AA-E10F-EB0A81F32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9047" y="2159005"/>
              <a:ext cx="1324160" cy="202910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CA27A9F-535D-0DF6-1845-1F872DC76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4415" y="2168531"/>
              <a:ext cx="1324160" cy="201958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776B65A-2649-256A-E3D6-9F0D4562A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22457" y="2149479"/>
              <a:ext cx="1305107" cy="202910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07F9CF7-57F3-8A6D-7B6F-C56952BC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81446" y="2168531"/>
              <a:ext cx="1314633" cy="201958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319ABE-1071-1AA6-B855-4A1DA4E69CD2}"/>
              </a:ext>
            </a:extLst>
          </p:cNvPr>
          <p:cNvGrpSpPr/>
          <p:nvPr/>
        </p:nvGrpSpPr>
        <p:grpSpPr>
          <a:xfrm>
            <a:off x="549955" y="4021587"/>
            <a:ext cx="405397" cy="307777"/>
            <a:chOff x="795722" y="4075511"/>
            <a:chExt cx="405397" cy="307777"/>
          </a:xfrm>
        </p:grpSpPr>
        <p:sp>
          <p:nvSpPr>
            <p:cNvPr id="21" name="사각형: 둥근 모서리 81">
              <a:extLst>
                <a:ext uri="{FF2B5EF4-FFF2-40B4-BE49-F238E27FC236}">
                  <a16:creationId xmlns:a16="http://schemas.microsoft.com/office/drawing/2014/main" id="{1041A1E0-B49D-66C8-4294-6DA94404C3B0}"/>
                </a:ext>
              </a:extLst>
            </p:cNvPr>
            <p:cNvSpPr/>
            <p:nvPr/>
          </p:nvSpPr>
          <p:spPr>
            <a:xfrm>
              <a:off x="795722" y="4096847"/>
              <a:ext cx="397647" cy="265107"/>
            </a:xfrm>
            <a:prstGeom prst="roundRect">
              <a:avLst>
                <a:gd name="adj" fmla="val 12891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EF8F44-D289-350C-5207-5655FCA1CC2B}"/>
                </a:ext>
              </a:extLst>
            </p:cNvPr>
            <p:cNvSpPr txBox="1"/>
            <p:nvPr/>
          </p:nvSpPr>
          <p:spPr>
            <a:xfrm>
              <a:off x="803472" y="4075511"/>
              <a:ext cx="3976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67BD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FE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9955E72-BBD5-354A-8C4D-F013822015AD}"/>
              </a:ext>
            </a:extLst>
          </p:cNvPr>
          <p:cNvGrpSpPr/>
          <p:nvPr/>
        </p:nvGrpSpPr>
        <p:grpSpPr>
          <a:xfrm>
            <a:off x="1011352" y="4019951"/>
            <a:ext cx="453647" cy="307777"/>
            <a:chOff x="787972" y="4075511"/>
            <a:chExt cx="453647" cy="307777"/>
          </a:xfrm>
        </p:grpSpPr>
        <p:sp>
          <p:nvSpPr>
            <p:cNvPr id="26" name="사각형: 둥근 모서리 81">
              <a:extLst>
                <a:ext uri="{FF2B5EF4-FFF2-40B4-BE49-F238E27FC236}">
                  <a16:creationId xmlns:a16="http://schemas.microsoft.com/office/drawing/2014/main" id="{74C42106-803F-500A-379F-03F9A9AB2590}"/>
                </a:ext>
              </a:extLst>
            </p:cNvPr>
            <p:cNvSpPr/>
            <p:nvPr/>
          </p:nvSpPr>
          <p:spPr>
            <a:xfrm>
              <a:off x="795722" y="4096847"/>
              <a:ext cx="397647" cy="265107"/>
            </a:xfrm>
            <a:prstGeom prst="roundRect">
              <a:avLst>
                <a:gd name="adj" fmla="val 12891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BF8F99-391A-0D6C-D8F5-C2D5318C2639}"/>
                </a:ext>
              </a:extLst>
            </p:cNvPr>
            <p:cNvSpPr txBox="1"/>
            <p:nvPr/>
          </p:nvSpPr>
          <p:spPr>
            <a:xfrm>
              <a:off x="787972" y="4075511"/>
              <a:ext cx="4536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67BD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BE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71EC176-943E-81B9-8AFA-77F7B4B2F7E5}"/>
              </a:ext>
            </a:extLst>
          </p:cNvPr>
          <p:cNvGrpSpPr/>
          <p:nvPr/>
        </p:nvGrpSpPr>
        <p:grpSpPr>
          <a:xfrm>
            <a:off x="539420" y="4349064"/>
            <a:ext cx="730756" cy="523220"/>
            <a:chOff x="787972" y="4075511"/>
            <a:chExt cx="453647" cy="523220"/>
          </a:xfrm>
        </p:grpSpPr>
        <p:sp>
          <p:nvSpPr>
            <p:cNvPr id="29" name="사각형: 둥근 모서리 81">
              <a:extLst>
                <a:ext uri="{FF2B5EF4-FFF2-40B4-BE49-F238E27FC236}">
                  <a16:creationId xmlns:a16="http://schemas.microsoft.com/office/drawing/2014/main" id="{3C7D6EA2-2B3D-DA1E-EEC4-D6435C89E84F}"/>
                </a:ext>
              </a:extLst>
            </p:cNvPr>
            <p:cNvSpPr/>
            <p:nvPr/>
          </p:nvSpPr>
          <p:spPr>
            <a:xfrm>
              <a:off x="795722" y="4096847"/>
              <a:ext cx="397647" cy="265107"/>
            </a:xfrm>
            <a:prstGeom prst="roundRect">
              <a:avLst>
                <a:gd name="adj" fmla="val 12891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CC2B8C-52CB-3577-B37B-E887907CF4D8}"/>
                </a:ext>
              </a:extLst>
            </p:cNvPr>
            <p:cNvSpPr txBox="1"/>
            <p:nvPr/>
          </p:nvSpPr>
          <p:spPr>
            <a:xfrm>
              <a:off x="787972" y="4075511"/>
              <a:ext cx="4536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67BD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31DA5DB-CCBC-4B0B-EAB9-4265A4C7189C}"/>
              </a:ext>
            </a:extLst>
          </p:cNvPr>
          <p:cNvGrpSpPr/>
          <p:nvPr/>
        </p:nvGrpSpPr>
        <p:grpSpPr>
          <a:xfrm>
            <a:off x="4413944" y="4025721"/>
            <a:ext cx="405397" cy="307777"/>
            <a:chOff x="795722" y="4075511"/>
            <a:chExt cx="405397" cy="307777"/>
          </a:xfrm>
        </p:grpSpPr>
        <p:sp>
          <p:nvSpPr>
            <p:cNvPr id="32" name="사각형: 둥근 모서리 81">
              <a:extLst>
                <a:ext uri="{FF2B5EF4-FFF2-40B4-BE49-F238E27FC236}">
                  <a16:creationId xmlns:a16="http://schemas.microsoft.com/office/drawing/2014/main" id="{F89F1299-EFDC-0A78-235B-5ED4B013AF16}"/>
                </a:ext>
              </a:extLst>
            </p:cNvPr>
            <p:cNvSpPr/>
            <p:nvPr/>
          </p:nvSpPr>
          <p:spPr>
            <a:xfrm>
              <a:off x="795722" y="4096847"/>
              <a:ext cx="397647" cy="265107"/>
            </a:xfrm>
            <a:prstGeom prst="roundRect">
              <a:avLst>
                <a:gd name="adj" fmla="val 12891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58E9A3-613D-F9AD-DF10-1DA8A320B2E3}"/>
                </a:ext>
              </a:extLst>
            </p:cNvPr>
            <p:cNvSpPr txBox="1"/>
            <p:nvPr/>
          </p:nvSpPr>
          <p:spPr>
            <a:xfrm>
              <a:off x="803472" y="4075511"/>
              <a:ext cx="3976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67BD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FE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50BD8CA-AE1C-B57A-2AFE-63C02DAEFDE1}"/>
              </a:ext>
            </a:extLst>
          </p:cNvPr>
          <p:cNvGrpSpPr/>
          <p:nvPr/>
        </p:nvGrpSpPr>
        <p:grpSpPr>
          <a:xfrm>
            <a:off x="4883091" y="4019951"/>
            <a:ext cx="730756" cy="523220"/>
            <a:chOff x="787972" y="4075511"/>
            <a:chExt cx="453647" cy="523220"/>
          </a:xfrm>
        </p:grpSpPr>
        <p:sp>
          <p:nvSpPr>
            <p:cNvPr id="42" name="사각형: 둥근 모서리 81">
              <a:extLst>
                <a:ext uri="{FF2B5EF4-FFF2-40B4-BE49-F238E27FC236}">
                  <a16:creationId xmlns:a16="http://schemas.microsoft.com/office/drawing/2014/main" id="{7F79AE57-0133-6A29-DC7C-29B914736D29}"/>
                </a:ext>
              </a:extLst>
            </p:cNvPr>
            <p:cNvSpPr/>
            <p:nvPr/>
          </p:nvSpPr>
          <p:spPr>
            <a:xfrm>
              <a:off x="795722" y="4096847"/>
              <a:ext cx="397647" cy="265107"/>
            </a:xfrm>
            <a:prstGeom prst="roundRect">
              <a:avLst>
                <a:gd name="adj" fmla="val 12891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8F6B5D-D550-0DAD-3956-B9E03C72B34B}"/>
                </a:ext>
              </a:extLst>
            </p:cNvPr>
            <p:cNvSpPr txBox="1"/>
            <p:nvPr/>
          </p:nvSpPr>
          <p:spPr>
            <a:xfrm>
              <a:off x="787972" y="4075511"/>
              <a:ext cx="4536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67BD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21282BF-78BA-4AF1-50AD-C0AA3FDDAE71}"/>
              </a:ext>
            </a:extLst>
          </p:cNvPr>
          <p:cNvGrpSpPr/>
          <p:nvPr/>
        </p:nvGrpSpPr>
        <p:grpSpPr>
          <a:xfrm>
            <a:off x="2462834" y="4041287"/>
            <a:ext cx="405397" cy="307777"/>
            <a:chOff x="795722" y="4075511"/>
            <a:chExt cx="405397" cy="307777"/>
          </a:xfrm>
        </p:grpSpPr>
        <p:sp>
          <p:nvSpPr>
            <p:cNvPr id="45" name="사각형: 둥근 모서리 81">
              <a:extLst>
                <a:ext uri="{FF2B5EF4-FFF2-40B4-BE49-F238E27FC236}">
                  <a16:creationId xmlns:a16="http://schemas.microsoft.com/office/drawing/2014/main" id="{C7D225F5-C8D4-8D80-F237-6CA0BF579C2F}"/>
                </a:ext>
              </a:extLst>
            </p:cNvPr>
            <p:cNvSpPr/>
            <p:nvPr/>
          </p:nvSpPr>
          <p:spPr>
            <a:xfrm>
              <a:off x="795722" y="4096847"/>
              <a:ext cx="397647" cy="265107"/>
            </a:xfrm>
            <a:prstGeom prst="roundRect">
              <a:avLst>
                <a:gd name="adj" fmla="val 12891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C46846C-1985-9070-0F6A-0A18A45D2D83}"/>
                </a:ext>
              </a:extLst>
            </p:cNvPr>
            <p:cNvSpPr txBox="1"/>
            <p:nvPr/>
          </p:nvSpPr>
          <p:spPr>
            <a:xfrm>
              <a:off x="803472" y="4075511"/>
              <a:ext cx="3976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67BD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FE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584D038-C4A2-DCF8-AEF5-3B99F2E9C9ED}"/>
              </a:ext>
            </a:extLst>
          </p:cNvPr>
          <p:cNvGrpSpPr/>
          <p:nvPr/>
        </p:nvGrpSpPr>
        <p:grpSpPr>
          <a:xfrm>
            <a:off x="2924231" y="4039651"/>
            <a:ext cx="453647" cy="307777"/>
            <a:chOff x="787972" y="4075511"/>
            <a:chExt cx="453647" cy="307777"/>
          </a:xfrm>
        </p:grpSpPr>
        <p:sp>
          <p:nvSpPr>
            <p:cNvPr id="48" name="사각형: 둥근 모서리 81">
              <a:extLst>
                <a:ext uri="{FF2B5EF4-FFF2-40B4-BE49-F238E27FC236}">
                  <a16:creationId xmlns:a16="http://schemas.microsoft.com/office/drawing/2014/main" id="{E01AE694-1DA1-5F91-78B0-DCCC43A670B4}"/>
                </a:ext>
              </a:extLst>
            </p:cNvPr>
            <p:cNvSpPr/>
            <p:nvPr/>
          </p:nvSpPr>
          <p:spPr>
            <a:xfrm>
              <a:off x="795722" y="4096847"/>
              <a:ext cx="397647" cy="265107"/>
            </a:xfrm>
            <a:prstGeom prst="roundRect">
              <a:avLst>
                <a:gd name="adj" fmla="val 12891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6DD648D-C5E0-A82B-7D01-9EFDEC01343D}"/>
                </a:ext>
              </a:extLst>
            </p:cNvPr>
            <p:cNvSpPr txBox="1"/>
            <p:nvPr/>
          </p:nvSpPr>
          <p:spPr>
            <a:xfrm>
              <a:off x="787972" y="4075511"/>
              <a:ext cx="4536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67BD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BE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2388F82-CBE9-F871-686E-72F556D2F916}"/>
              </a:ext>
            </a:extLst>
          </p:cNvPr>
          <p:cNvGrpSpPr/>
          <p:nvPr/>
        </p:nvGrpSpPr>
        <p:grpSpPr>
          <a:xfrm>
            <a:off x="2452299" y="4368764"/>
            <a:ext cx="730756" cy="523220"/>
            <a:chOff x="787972" y="4075511"/>
            <a:chExt cx="453647" cy="523220"/>
          </a:xfrm>
        </p:grpSpPr>
        <p:sp>
          <p:nvSpPr>
            <p:cNvPr id="51" name="사각형: 둥근 모서리 81">
              <a:extLst>
                <a:ext uri="{FF2B5EF4-FFF2-40B4-BE49-F238E27FC236}">
                  <a16:creationId xmlns:a16="http://schemas.microsoft.com/office/drawing/2014/main" id="{AB40047E-9A82-6671-F496-12661BD671C3}"/>
                </a:ext>
              </a:extLst>
            </p:cNvPr>
            <p:cNvSpPr/>
            <p:nvPr/>
          </p:nvSpPr>
          <p:spPr>
            <a:xfrm>
              <a:off x="795722" y="4096847"/>
              <a:ext cx="397647" cy="265107"/>
            </a:xfrm>
            <a:prstGeom prst="roundRect">
              <a:avLst>
                <a:gd name="adj" fmla="val 12891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923B70-F624-01EA-F5B2-81378D266DA4}"/>
                </a:ext>
              </a:extLst>
            </p:cNvPr>
            <p:cNvSpPr txBox="1"/>
            <p:nvPr/>
          </p:nvSpPr>
          <p:spPr>
            <a:xfrm>
              <a:off x="787972" y="4075511"/>
              <a:ext cx="4536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67BD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CF72BB8-C458-D5CE-6847-120089227FC6}"/>
              </a:ext>
            </a:extLst>
          </p:cNvPr>
          <p:cNvGrpSpPr/>
          <p:nvPr/>
        </p:nvGrpSpPr>
        <p:grpSpPr>
          <a:xfrm>
            <a:off x="6390573" y="4018823"/>
            <a:ext cx="405397" cy="307777"/>
            <a:chOff x="795722" y="4075511"/>
            <a:chExt cx="405397" cy="307777"/>
          </a:xfrm>
        </p:grpSpPr>
        <p:sp>
          <p:nvSpPr>
            <p:cNvPr id="54" name="사각형: 둥근 모서리 81">
              <a:extLst>
                <a:ext uri="{FF2B5EF4-FFF2-40B4-BE49-F238E27FC236}">
                  <a16:creationId xmlns:a16="http://schemas.microsoft.com/office/drawing/2014/main" id="{35C12CF4-71F8-E868-23DE-E4B66AD41937}"/>
                </a:ext>
              </a:extLst>
            </p:cNvPr>
            <p:cNvSpPr/>
            <p:nvPr/>
          </p:nvSpPr>
          <p:spPr>
            <a:xfrm>
              <a:off x="795722" y="4096847"/>
              <a:ext cx="397647" cy="265107"/>
            </a:xfrm>
            <a:prstGeom prst="roundRect">
              <a:avLst>
                <a:gd name="adj" fmla="val 12891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33B4EC2-0239-C0C0-FACA-C3E47578DCB6}"/>
                </a:ext>
              </a:extLst>
            </p:cNvPr>
            <p:cNvSpPr txBox="1"/>
            <p:nvPr/>
          </p:nvSpPr>
          <p:spPr>
            <a:xfrm>
              <a:off x="803472" y="4075511"/>
              <a:ext cx="3976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67BD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FE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B86F447-131F-D624-FD96-BAF5C5F239B5}"/>
              </a:ext>
            </a:extLst>
          </p:cNvPr>
          <p:cNvGrpSpPr/>
          <p:nvPr/>
        </p:nvGrpSpPr>
        <p:grpSpPr>
          <a:xfrm>
            <a:off x="6851970" y="4017187"/>
            <a:ext cx="453647" cy="307777"/>
            <a:chOff x="787972" y="4075511"/>
            <a:chExt cx="453647" cy="307777"/>
          </a:xfrm>
        </p:grpSpPr>
        <p:sp>
          <p:nvSpPr>
            <p:cNvPr id="57" name="사각형: 둥근 모서리 81">
              <a:extLst>
                <a:ext uri="{FF2B5EF4-FFF2-40B4-BE49-F238E27FC236}">
                  <a16:creationId xmlns:a16="http://schemas.microsoft.com/office/drawing/2014/main" id="{B3D28C8F-E784-F9C7-C7AD-F770EF6FC6B6}"/>
                </a:ext>
              </a:extLst>
            </p:cNvPr>
            <p:cNvSpPr/>
            <p:nvPr/>
          </p:nvSpPr>
          <p:spPr>
            <a:xfrm>
              <a:off x="795722" y="4096847"/>
              <a:ext cx="397647" cy="265107"/>
            </a:xfrm>
            <a:prstGeom prst="roundRect">
              <a:avLst>
                <a:gd name="adj" fmla="val 12891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5725699-55C8-2F86-15D1-C443BCDF0937}"/>
                </a:ext>
              </a:extLst>
            </p:cNvPr>
            <p:cNvSpPr txBox="1"/>
            <p:nvPr/>
          </p:nvSpPr>
          <p:spPr>
            <a:xfrm>
              <a:off x="787972" y="4075511"/>
              <a:ext cx="4536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67BD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BE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ECB6B86-ADF1-E78B-8E4C-5CBBD6085356}"/>
              </a:ext>
            </a:extLst>
          </p:cNvPr>
          <p:cNvGrpSpPr/>
          <p:nvPr/>
        </p:nvGrpSpPr>
        <p:grpSpPr>
          <a:xfrm>
            <a:off x="8380982" y="4025721"/>
            <a:ext cx="405397" cy="307777"/>
            <a:chOff x="795722" y="4075511"/>
            <a:chExt cx="405397" cy="307777"/>
          </a:xfrm>
        </p:grpSpPr>
        <p:sp>
          <p:nvSpPr>
            <p:cNvPr id="60" name="사각형: 둥근 모서리 81">
              <a:extLst>
                <a:ext uri="{FF2B5EF4-FFF2-40B4-BE49-F238E27FC236}">
                  <a16:creationId xmlns:a16="http://schemas.microsoft.com/office/drawing/2014/main" id="{4B0F9F64-2214-0C3F-3864-7B1C2E6BF86C}"/>
                </a:ext>
              </a:extLst>
            </p:cNvPr>
            <p:cNvSpPr/>
            <p:nvPr/>
          </p:nvSpPr>
          <p:spPr>
            <a:xfrm>
              <a:off x="795722" y="4096847"/>
              <a:ext cx="397647" cy="265107"/>
            </a:xfrm>
            <a:prstGeom prst="roundRect">
              <a:avLst>
                <a:gd name="adj" fmla="val 12891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D5E45B3-6C8F-AF57-0F3E-9C8A66624A1B}"/>
                </a:ext>
              </a:extLst>
            </p:cNvPr>
            <p:cNvSpPr txBox="1"/>
            <p:nvPr/>
          </p:nvSpPr>
          <p:spPr>
            <a:xfrm>
              <a:off x="803472" y="4075511"/>
              <a:ext cx="3976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67BD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FE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33D718-2739-9C14-0909-AC75C103D758}"/>
              </a:ext>
            </a:extLst>
          </p:cNvPr>
          <p:cNvGrpSpPr/>
          <p:nvPr/>
        </p:nvGrpSpPr>
        <p:grpSpPr>
          <a:xfrm>
            <a:off x="8842379" y="4024085"/>
            <a:ext cx="453647" cy="307777"/>
            <a:chOff x="787972" y="4075511"/>
            <a:chExt cx="453647" cy="307777"/>
          </a:xfrm>
        </p:grpSpPr>
        <p:sp>
          <p:nvSpPr>
            <p:cNvPr id="64" name="사각형: 둥근 모서리 81">
              <a:extLst>
                <a:ext uri="{FF2B5EF4-FFF2-40B4-BE49-F238E27FC236}">
                  <a16:creationId xmlns:a16="http://schemas.microsoft.com/office/drawing/2014/main" id="{CB1BE2D4-41BC-B7C1-BB4A-29085EBD64C6}"/>
                </a:ext>
              </a:extLst>
            </p:cNvPr>
            <p:cNvSpPr/>
            <p:nvPr/>
          </p:nvSpPr>
          <p:spPr>
            <a:xfrm>
              <a:off x="795722" y="4096847"/>
              <a:ext cx="397647" cy="265107"/>
            </a:xfrm>
            <a:prstGeom prst="roundRect">
              <a:avLst>
                <a:gd name="adj" fmla="val 12891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6E54FD2-58D9-2B84-DDCF-B42C5C1640D5}"/>
                </a:ext>
              </a:extLst>
            </p:cNvPr>
            <p:cNvSpPr txBox="1"/>
            <p:nvPr/>
          </p:nvSpPr>
          <p:spPr>
            <a:xfrm>
              <a:off x="787972" y="4075511"/>
              <a:ext cx="4536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67BD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BE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B20983B-6BE3-6324-3A53-8DB9B01114B7}"/>
              </a:ext>
            </a:extLst>
          </p:cNvPr>
          <p:cNvGrpSpPr/>
          <p:nvPr/>
        </p:nvGrpSpPr>
        <p:grpSpPr>
          <a:xfrm>
            <a:off x="8370447" y="4353198"/>
            <a:ext cx="730756" cy="523220"/>
            <a:chOff x="787972" y="4075511"/>
            <a:chExt cx="453647" cy="523220"/>
          </a:xfrm>
        </p:grpSpPr>
        <p:sp>
          <p:nvSpPr>
            <p:cNvPr id="67" name="사각형: 둥근 모서리 81">
              <a:extLst>
                <a:ext uri="{FF2B5EF4-FFF2-40B4-BE49-F238E27FC236}">
                  <a16:creationId xmlns:a16="http://schemas.microsoft.com/office/drawing/2014/main" id="{58DAC189-D8C8-EBA7-676C-1707765C5532}"/>
                </a:ext>
              </a:extLst>
            </p:cNvPr>
            <p:cNvSpPr/>
            <p:nvPr/>
          </p:nvSpPr>
          <p:spPr>
            <a:xfrm>
              <a:off x="795722" y="4096847"/>
              <a:ext cx="397647" cy="265107"/>
            </a:xfrm>
            <a:prstGeom prst="roundRect">
              <a:avLst>
                <a:gd name="adj" fmla="val 12891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FD30B8F-D0F5-6553-A4D2-E553DD1B76C2}"/>
                </a:ext>
              </a:extLst>
            </p:cNvPr>
            <p:cNvSpPr txBox="1"/>
            <p:nvPr/>
          </p:nvSpPr>
          <p:spPr>
            <a:xfrm>
              <a:off x="787972" y="4075511"/>
              <a:ext cx="4536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67BD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B47FAC8-4DDC-4BEC-3081-5BB9C0663F52}"/>
              </a:ext>
            </a:extLst>
          </p:cNvPr>
          <p:cNvGrpSpPr/>
          <p:nvPr/>
        </p:nvGrpSpPr>
        <p:grpSpPr>
          <a:xfrm>
            <a:off x="10344472" y="4038523"/>
            <a:ext cx="405397" cy="307777"/>
            <a:chOff x="795722" y="4075511"/>
            <a:chExt cx="405397" cy="307777"/>
          </a:xfrm>
        </p:grpSpPr>
        <p:sp>
          <p:nvSpPr>
            <p:cNvPr id="70" name="사각형: 둥근 모서리 81">
              <a:extLst>
                <a:ext uri="{FF2B5EF4-FFF2-40B4-BE49-F238E27FC236}">
                  <a16:creationId xmlns:a16="http://schemas.microsoft.com/office/drawing/2014/main" id="{E10E375E-D5C0-DCDB-4B38-F8474761D30A}"/>
                </a:ext>
              </a:extLst>
            </p:cNvPr>
            <p:cNvSpPr/>
            <p:nvPr/>
          </p:nvSpPr>
          <p:spPr>
            <a:xfrm>
              <a:off x="795722" y="4096847"/>
              <a:ext cx="397647" cy="265107"/>
            </a:xfrm>
            <a:prstGeom prst="roundRect">
              <a:avLst>
                <a:gd name="adj" fmla="val 12891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87792CF-E831-2BBB-4854-710E10A72D27}"/>
                </a:ext>
              </a:extLst>
            </p:cNvPr>
            <p:cNvSpPr txBox="1"/>
            <p:nvPr/>
          </p:nvSpPr>
          <p:spPr>
            <a:xfrm>
              <a:off x="803472" y="4075511"/>
              <a:ext cx="3976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67BD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FE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6EB0506-003A-0E9B-3C29-BD861E1C0ACF}"/>
              </a:ext>
            </a:extLst>
          </p:cNvPr>
          <p:cNvGrpSpPr/>
          <p:nvPr/>
        </p:nvGrpSpPr>
        <p:grpSpPr>
          <a:xfrm>
            <a:off x="10805869" y="4036887"/>
            <a:ext cx="453647" cy="307777"/>
            <a:chOff x="787972" y="4075511"/>
            <a:chExt cx="453647" cy="307777"/>
          </a:xfrm>
        </p:grpSpPr>
        <p:sp>
          <p:nvSpPr>
            <p:cNvPr id="73" name="사각형: 둥근 모서리 81">
              <a:extLst>
                <a:ext uri="{FF2B5EF4-FFF2-40B4-BE49-F238E27FC236}">
                  <a16:creationId xmlns:a16="http://schemas.microsoft.com/office/drawing/2014/main" id="{87D66823-2105-CF6A-71FB-E482C1B6701D}"/>
                </a:ext>
              </a:extLst>
            </p:cNvPr>
            <p:cNvSpPr/>
            <p:nvPr/>
          </p:nvSpPr>
          <p:spPr>
            <a:xfrm>
              <a:off x="795722" y="4096847"/>
              <a:ext cx="397647" cy="265107"/>
            </a:xfrm>
            <a:prstGeom prst="roundRect">
              <a:avLst>
                <a:gd name="adj" fmla="val 12891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5ABCDB9-9301-BD4B-EF49-83ADD3D5FE35}"/>
                </a:ext>
              </a:extLst>
            </p:cNvPr>
            <p:cNvSpPr txBox="1"/>
            <p:nvPr/>
          </p:nvSpPr>
          <p:spPr>
            <a:xfrm>
              <a:off x="787972" y="4075511"/>
              <a:ext cx="4536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67BD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BE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2F7D415-6C47-D05C-EAFA-0378F030B8BB}"/>
              </a:ext>
            </a:extLst>
          </p:cNvPr>
          <p:cNvGrpSpPr/>
          <p:nvPr/>
        </p:nvGrpSpPr>
        <p:grpSpPr>
          <a:xfrm>
            <a:off x="10333937" y="4366000"/>
            <a:ext cx="730756" cy="523220"/>
            <a:chOff x="787972" y="4075511"/>
            <a:chExt cx="453647" cy="523220"/>
          </a:xfrm>
        </p:grpSpPr>
        <p:sp>
          <p:nvSpPr>
            <p:cNvPr id="76" name="사각형: 둥근 모서리 81">
              <a:extLst>
                <a:ext uri="{FF2B5EF4-FFF2-40B4-BE49-F238E27FC236}">
                  <a16:creationId xmlns:a16="http://schemas.microsoft.com/office/drawing/2014/main" id="{F051EB8A-92CF-3C85-3407-8905C54C86EE}"/>
                </a:ext>
              </a:extLst>
            </p:cNvPr>
            <p:cNvSpPr/>
            <p:nvPr/>
          </p:nvSpPr>
          <p:spPr>
            <a:xfrm>
              <a:off x="795722" y="4096847"/>
              <a:ext cx="397647" cy="265107"/>
            </a:xfrm>
            <a:prstGeom prst="roundRect">
              <a:avLst>
                <a:gd name="adj" fmla="val 12891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3A2C3E6-BDF9-B39A-7268-6BBBA2697E5E}"/>
                </a:ext>
              </a:extLst>
            </p:cNvPr>
            <p:cNvSpPr txBox="1"/>
            <p:nvPr/>
          </p:nvSpPr>
          <p:spPr>
            <a:xfrm>
              <a:off x="787972" y="4075511"/>
              <a:ext cx="4536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667BD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9" name="사각형: 둥근 모서리 81">
            <a:extLst>
              <a:ext uri="{FF2B5EF4-FFF2-40B4-BE49-F238E27FC236}">
                <a16:creationId xmlns:a16="http://schemas.microsoft.com/office/drawing/2014/main" id="{CE936F76-1E87-762E-3142-A38A47FB2EC0}"/>
              </a:ext>
            </a:extLst>
          </p:cNvPr>
          <p:cNvSpPr/>
          <p:nvPr/>
        </p:nvSpPr>
        <p:spPr>
          <a:xfrm>
            <a:off x="148822" y="4751257"/>
            <a:ext cx="1850226" cy="1850267"/>
          </a:xfrm>
          <a:prstGeom prst="roundRect">
            <a:avLst>
              <a:gd name="adj" fmla="val 12891"/>
            </a:avLst>
          </a:prstGeom>
          <a:solidFill>
            <a:schemeClr val="bg1"/>
          </a:solidFill>
          <a:ln>
            <a:noFill/>
          </a:ln>
          <a:effectLst>
            <a:outerShdw blurRad="889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5D74898-1384-6394-48F1-ADF1F23CDC83}"/>
              </a:ext>
            </a:extLst>
          </p:cNvPr>
          <p:cNvSpPr txBox="1"/>
          <p:nvPr/>
        </p:nvSpPr>
        <p:spPr>
          <a:xfrm>
            <a:off x="299581" y="4988034"/>
            <a:ext cx="1749720" cy="1282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플랫폼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아키텍쳐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및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Kafka Producer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및 배치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ETL 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파이프라인 개발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리눅스 개발 환경 개선</a:t>
            </a:r>
          </a:p>
        </p:txBody>
      </p:sp>
      <p:sp>
        <p:nvSpPr>
          <p:cNvPr id="83" name="사각형: 둥근 모서리 81">
            <a:extLst>
              <a:ext uri="{FF2B5EF4-FFF2-40B4-BE49-F238E27FC236}">
                <a16:creationId xmlns:a16="http://schemas.microsoft.com/office/drawing/2014/main" id="{8F689F3C-4C42-7DDD-3B32-C44AD0F946EC}"/>
              </a:ext>
            </a:extLst>
          </p:cNvPr>
          <p:cNvSpPr/>
          <p:nvPr/>
        </p:nvSpPr>
        <p:spPr>
          <a:xfrm>
            <a:off x="2151520" y="4748837"/>
            <a:ext cx="1850226" cy="1850267"/>
          </a:xfrm>
          <a:prstGeom prst="roundRect">
            <a:avLst>
              <a:gd name="adj" fmla="val 12891"/>
            </a:avLst>
          </a:prstGeom>
          <a:solidFill>
            <a:schemeClr val="bg1"/>
          </a:solidFill>
          <a:ln>
            <a:noFill/>
          </a:ln>
          <a:effectLst>
            <a:outerShdw blurRad="889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BF8C38-A07E-837F-D9AB-3819CF548C30}"/>
              </a:ext>
            </a:extLst>
          </p:cNvPr>
          <p:cNvSpPr txBox="1"/>
          <p:nvPr/>
        </p:nvSpPr>
        <p:spPr>
          <a:xfrm>
            <a:off x="2265626" y="4858621"/>
            <a:ext cx="1749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플랫폼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아키텍쳐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Workflow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자동화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배치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ETL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파이프라인 개발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Hive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조회 쿼리 작성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Hive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ERD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</a:p>
        </p:txBody>
      </p:sp>
      <p:sp>
        <p:nvSpPr>
          <p:cNvPr id="85" name="사각형: 둥근 모서리 81">
            <a:extLst>
              <a:ext uri="{FF2B5EF4-FFF2-40B4-BE49-F238E27FC236}">
                <a16:creationId xmlns:a16="http://schemas.microsoft.com/office/drawing/2014/main" id="{16E5D4D7-7DEE-10E8-5BD2-CA237CEE5283}"/>
              </a:ext>
            </a:extLst>
          </p:cNvPr>
          <p:cNvSpPr/>
          <p:nvPr/>
        </p:nvSpPr>
        <p:spPr>
          <a:xfrm>
            <a:off x="4154218" y="4748837"/>
            <a:ext cx="1850226" cy="1850267"/>
          </a:xfrm>
          <a:prstGeom prst="roundRect">
            <a:avLst>
              <a:gd name="adj" fmla="val 12891"/>
            </a:avLst>
          </a:prstGeom>
          <a:solidFill>
            <a:schemeClr val="bg1"/>
          </a:solidFill>
          <a:ln>
            <a:noFill/>
          </a:ln>
          <a:effectLst>
            <a:outerShdw blurRad="889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60B441-EB33-D63C-4073-CF238BF3D27A}"/>
              </a:ext>
            </a:extLst>
          </p:cNvPr>
          <p:cNvSpPr txBox="1"/>
          <p:nvPr/>
        </p:nvSpPr>
        <p:spPr>
          <a:xfrm>
            <a:off x="4243268" y="4920492"/>
            <a:ext cx="17196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vue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app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Vue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대시보드 컴포넌트 개발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UCC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Cassandra To Hive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Spark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스크립트 작성</a:t>
            </a:r>
          </a:p>
        </p:txBody>
      </p:sp>
      <p:sp>
        <p:nvSpPr>
          <p:cNvPr id="87" name="사각형: 둥근 모서리 81">
            <a:extLst>
              <a:ext uri="{FF2B5EF4-FFF2-40B4-BE49-F238E27FC236}">
                <a16:creationId xmlns:a16="http://schemas.microsoft.com/office/drawing/2014/main" id="{D7BDBC2C-20F3-63AF-374B-8AAB4096C26B}"/>
              </a:ext>
            </a:extLst>
          </p:cNvPr>
          <p:cNvSpPr/>
          <p:nvPr/>
        </p:nvSpPr>
        <p:spPr>
          <a:xfrm>
            <a:off x="6187558" y="4742966"/>
            <a:ext cx="1850226" cy="1850267"/>
          </a:xfrm>
          <a:prstGeom prst="roundRect">
            <a:avLst>
              <a:gd name="adj" fmla="val 12891"/>
            </a:avLst>
          </a:prstGeom>
          <a:solidFill>
            <a:schemeClr val="bg1"/>
          </a:solidFill>
          <a:ln>
            <a:noFill/>
          </a:ln>
          <a:effectLst>
            <a:outerShdw blurRad="889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사각형: 둥근 모서리 81">
            <a:extLst>
              <a:ext uri="{FF2B5EF4-FFF2-40B4-BE49-F238E27FC236}">
                <a16:creationId xmlns:a16="http://schemas.microsoft.com/office/drawing/2014/main" id="{5693C650-1916-C697-4B38-6131227EFA56}"/>
              </a:ext>
            </a:extLst>
          </p:cNvPr>
          <p:cNvSpPr/>
          <p:nvPr/>
        </p:nvSpPr>
        <p:spPr>
          <a:xfrm>
            <a:off x="8220898" y="4742215"/>
            <a:ext cx="1850226" cy="1850267"/>
          </a:xfrm>
          <a:prstGeom prst="roundRect">
            <a:avLst>
              <a:gd name="adj" fmla="val 12891"/>
            </a:avLst>
          </a:prstGeom>
          <a:solidFill>
            <a:schemeClr val="bg1"/>
          </a:solidFill>
          <a:ln>
            <a:noFill/>
          </a:ln>
          <a:effectLst>
            <a:outerShdw blurRad="889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D5E091-FBC1-B89C-99C2-8D45EE3F11FA}"/>
              </a:ext>
            </a:extLst>
          </p:cNvPr>
          <p:cNvSpPr txBox="1"/>
          <p:nvPr/>
        </p:nvSpPr>
        <p:spPr>
          <a:xfrm>
            <a:off x="8301054" y="4830983"/>
            <a:ext cx="1749720" cy="1589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MySQL, Hive ERD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boot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Hive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조회 쿼리 작성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Vue3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컴포넌트 개발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대여</a:t>
            </a:r>
          </a:p>
        </p:txBody>
      </p:sp>
      <p:sp>
        <p:nvSpPr>
          <p:cNvPr id="91" name="사각형: 둥근 모서리 81">
            <a:extLst>
              <a:ext uri="{FF2B5EF4-FFF2-40B4-BE49-F238E27FC236}">
                <a16:creationId xmlns:a16="http://schemas.microsoft.com/office/drawing/2014/main" id="{9F27B914-FBFD-6179-0F3C-823DA2943AC9}"/>
              </a:ext>
            </a:extLst>
          </p:cNvPr>
          <p:cNvSpPr/>
          <p:nvPr/>
        </p:nvSpPr>
        <p:spPr>
          <a:xfrm>
            <a:off x="10203985" y="4738275"/>
            <a:ext cx="1850226" cy="1850267"/>
          </a:xfrm>
          <a:prstGeom prst="roundRect">
            <a:avLst>
              <a:gd name="adj" fmla="val 12891"/>
            </a:avLst>
          </a:prstGeom>
          <a:solidFill>
            <a:schemeClr val="bg1"/>
          </a:solidFill>
          <a:ln>
            <a:noFill/>
          </a:ln>
          <a:effectLst>
            <a:outerShdw blurRad="889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9EEDCC6-A29B-88F3-DF27-5C114078AC70}"/>
              </a:ext>
            </a:extLst>
          </p:cNvPr>
          <p:cNvSpPr txBox="1"/>
          <p:nvPr/>
        </p:nvSpPr>
        <p:spPr>
          <a:xfrm>
            <a:off x="10219620" y="4830983"/>
            <a:ext cx="1818956" cy="1589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boot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Vue3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컴포넌트 개발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Cassandra To Hive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위한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Spark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스크립트 작성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UCC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0511D51-931B-BA71-65CB-05A4CB4F4CC0}"/>
              </a:ext>
            </a:extLst>
          </p:cNvPr>
          <p:cNvSpPr txBox="1"/>
          <p:nvPr/>
        </p:nvSpPr>
        <p:spPr>
          <a:xfrm>
            <a:off x="6267257" y="4814191"/>
            <a:ext cx="1710883" cy="966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vue3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차트 컴포넌트 개발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편집</a:t>
            </a:r>
          </a:p>
        </p:txBody>
      </p:sp>
    </p:spTree>
    <p:extLst>
      <p:ext uri="{BB962C8B-B14F-4D97-AF65-F5344CB8AC3E}">
        <p14:creationId xmlns:p14="http://schemas.microsoft.com/office/powerpoint/2010/main" val="14368942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D6EB3C79-3A70-40B8-A780-8FB67DAAE133}"/>
              </a:ext>
            </a:extLst>
          </p:cNvPr>
          <p:cNvSpPr/>
          <p:nvPr/>
        </p:nvSpPr>
        <p:spPr>
          <a:xfrm>
            <a:off x="0" y="3429000"/>
            <a:ext cx="12192000" cy="4142775"/>
          </a:xfrm>
          <a:custGeom>
            <a:avLst/>
            <a:gdLst>
              <a:gd name="connsiteX0" fmla="*/ 3610580 w 12192000"/>
              <a:gd name="connsiteY0" fmla="*/ 136 h 4137820"/>
              <a:gd name="connsiteX1" fmla="*/ 6489697 w 12192000"/>
              <a:gd name="connsiteY1" fmla="*/ 724978 h 4137820"/>
              <a:gd name="connsiteX2" fmla="*/ 7230117 w 12192000"/>
              <a:gd name="connsiteY2" fmla="*/ 897022 h 4137820"/>
              <a:gd name="connsiteX3" fmla="*/ 8229600 w 12192000"/>
              <a:gd name="connsiteY3" fmla="*/ 1001897 h 4137820"/>
              <a:gd name="connsiteX4" fmla="*/ 12008206 w 12192000"/>
              <a:gd name="connsiteY4" fmla="*/ 533553 h 4137820"/>
              <a:gd name="connsiteX5" fmla="*/ 12192000 w 12192000"/>
              <a:gd name="connsiteY5" fmla="*/ 494576 h 4137820"/>
              <a:gd name="connsiteX6" fmla="*/ 12192000 w 12192000"/>
              <a:gd name="connsiteY6" fmla="*/ 4137820 h 4137820"/>
              <a:gd name="connsiteX7" fmla="*/ 0 w 12192000"/>
              <a:gd name="connsiteY7" fmla="*/ 4137820 h 4137820"/>
              <a:gd name="connsiteX8" fmla="*/ 0 w 12192000"/>
              <a:gd name="connsiteY8" fmla="*/ 1621320 h 4137820"/>
              <a:gd name="connsiteX9" fmla="*/ 0 w 12192000"/>
              <a:gd name="connsiteY9" fmla="*/ 1602271 h 4137820"/>
              <a:gd name="connsiteX10" fmla="*/ 0 w 12192000"/>
              <a:gd name="connsiteY10" fmla="*/ 941211 h 4137820"/>
              <a:gd name="connsiteX11" fmla="*/ 35616 w 12192000"/>
              <a:gd name="connsiteY11" fmla="*/ 925612 h 4137820"/>
              <a:gd name="connsiteX12" fmla="*/ 3295650 w 12192000"/>
              <a:gd name="connsiteY12" fmla="*/ 11296 h 4137820"/>
              <a:gd name="connsiteX13" fmla="*/ 3610580 w 12192000"/>
              <a:gd name="connsiteY13" fmla="*/ 136 h 413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37820">
                <a:moveTo>
                  <a:pt x="3610580" y="136"/>
                </a:moveTo>
                <a:cubicBezTo>
                  <a:pt x="4610177" y="8754"/>
                  <a:pt x="5511823" y="426617"/>
                  <a:pt x="6489697" y="724978"/>
                </a:cubicBezTo>
                <a:lnTo>
                  <a:pt x="7230117" y="897022"/>
                </a:lnTo>
                <a:cubicBezTo>
                  <a:pt x="7549939" y="961602"/>
                  <a:pt x="7881342" y="1001897"/>
                  <a:pt x="8229600" y="1001897"/>
                </a:cubicBezTo>
                <a:cubicBezTo>
                  <a:pt x="9390459" y="1001897"/>
                  <a:pt x="10675962" y="804700"/>
                  <a:pt x="12008206" y="533553"/>
                </a:cubicBezTo>
                <a:lnTo>
                  <a:pt x="12192000" y="494576"/>
                </a:lnTo>
                <a:lnTo>
                  <a:pt x="12192000" y="4137820"/>
                </a:lnTo>
                <a:lnTo>
                  <a:pt x="0" y="4137820"/>
                </a:lnTo>
                <a:lnTo>
                  <a:pt x="0" y="1621320"/>
                </a:lnTo>
                <a:lnTo>
                  <a:pt x="0" y="1602271"/>
                </a:lnTo>
                <a:lnTo>
                  <a:pt x="0" y="941211"/>
                </a:lnTo>
                <a:lnTo>
                  <a:pt x="35616" y="925612"/>
                </a:lnTo>
                <a:cubicBezTo>
                  <a:pt x="1140743" y="459145"/>
                  <a:pt x="2234010" y="96624"/>
                  <a:pt x="3295650" y="11296"/>
                </a:cubicBezTo>
                <a:cubicBezTo>
                  <a:pt x="3401814" y="2763"/>
                  <a:pt x="3506726" y="-759"/>
                  <a:pt x="3610580" y="136"/>
                </a:cubicBezTo>
                <a:close/>
              </a:path>
            </a:pathLst>
          </a:custGeom>
          <a:solidFill>
            <a:srgbClr val="FF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E7A40A-ABE8-4A7B-837E-6DF8F1F5DBD9}"/>
              </a:ext>
            </a:extLst>
          </p:cNvPr>
          <p:cNvSpPr/>
          <p:nvPr/>
        </p:nvSpPr>
        <p:spPr>
          <a:xfrm>
            <a:off x="549955" y="1953344"/>
            <a:ext cx="11046960" cy="5976968"/>
          </a:xfrm>
          <a:prstGeom prst="roundRect">
            <a:avLst>
              <a:gd name="adj" fmla="val 5073"/>
            </a:avLst>
          </a:prstGeom>
          <a:solidFill>
            <a:srgbClr val="FFFDFF"/>
          </a:solidFill>
          <a:ln>
            <a:noFill/>
          </a:ln>
          <a:effectLst>
            <a:outerShdw blurRad="2413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539420" y="1115926"/>
            <a:ext cx="2013280" cy="66095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96688A1-9C1F-4D04-9C34-2598A7D33D33}"/>
              </a:ext>
            </a:extLst>
          </p:cNvPr>
          <p:cNvSpPr txBox="1"/>
          <p:nvPr/>
        </p:nvSpPr>
        <p:spPr>
          <a:xfrm>
            <a:off x="1264154" y="2798064"/>
            <a:ext cx="9618561" cy="293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457200" indent="-457200" algn="l">
              <a:buAutoNum type="arabicPeriod"/>
            </a:pPr>
            <a:r>
              <a:rPr lang="ko-KR" altLang="en-US" sz="2400" dirty="0">
                <a:solidFill>
                  <a:srgbClr val="6972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미흡 디자인 부분 개선</a:t>
            </a:r>
            <a:endParaRPr lang="en-US" altLang="ko-KR" sz="2400" dirty="0">
              <a:solidFill>
                <a:srgbClr val="6972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 algn="l">
              <a:buAutoNum type="arabicPeriod"/>
            </a:pPr>
            <a:endParaRPr lang="en-US" altLang="ko-KR" sz="2400" dirty="0">
              <a:solidFill>
                <a:srgbClr val="6972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 algn="l">
              <a:buAutoNum type="arabicPeriod"/>
            </a:pPr>
            <a:r>
              <a:rPr lang="ko-KR" altLang="en-US" sz="2400" dirty="0">
                <a:solidFill>
                  <a:srgbClr val="6972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프레임워크 지원 기능 추가</a:t>
            </a:r>
            <a:endParaRPr lang="en-US" altLang="ko-KR" sz="2400" dirty="0">
              <a:solidFill>
                <a:srgbClr val="6972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 algn="l">
              <a:buAutoNum type="arabicPeriod"/>
            </a:pPr>
            <a:endParaRPr lang="en-US" altLang="ko-KR" sz="2400" dirty="0">
              <a:solidFill>
                <a:srgbClr val="6972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 algn="l">
              <a:buAutoNum type="arabicPeriod"/>
            </a:pPr>
            <a:r>
              <a:rPr lang="ko-KR" altLang="en-US" sz="2400" dirty="0">
                <a:solidFill>
                  <a:srgbClr val="6972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통계 기반 피드백 제공 기능 추가</a:t>
            </a:r>
            <a:endParaRPr lang="en-US" altLang="ko-KR" sz="2400" dirty="0">
              <a:solidFill>
                <a:srgbClr val="6972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 algn="l">
              <a:buAutoNum type="arabicPeriod"/>
            </a:pPr>
            <a:endParaRPr lang="en-US" altLang="ko-KR" sz="2400" dirty="0">
              <a:solidFill>
                <a:srgbClr val="6972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 algn="l">
              <a:buAutoNum type="arabicPeriod"/>
            </a:pPr>
            <a:r>
              <a:rPr lang="ko-KR" altLang="en-US" sz="2400" dirty="0">
                <a:solidFill>
                  <a:srgbClr val="6972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회식</a:t>
            </a:r>
            <a:endParaRPr lang="en-US" altLang="ko-KR" sz="2400" dirty="0">
              <a:solidFill>
                <a:srgbClr val="6972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53109F-BD1D-418E-99D7-0AC7E9539AFE}"/>
              </a:ext>
            </a:extLst>
          </p:cNvPr>
          <p:cNvSpPr/>
          <p:nvPr/>
        </p:nvSpPr>
        <p:spPr>
          <a:xfrm>
            <a:off x="-1" y="6858001"/>
            <a:ext cx="12192001" cy="1733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93495-079D-44B2-A3FC-116D1F027523}"/>
              </a:ext>
            </a:extLst>
          </p:cNvPr>
          <p:cNvSpPr txBox="1"/>
          <p:nvPr/>
        </p:nvSpPr>
        <p:spPr>
          <a:xfrm>
            <a:off x="549955" y="48065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latin typeface="Sandoll 고딕NeoRound 07 Bd" panose="020B0600000101010101" pitchFamily="34" charset="-127"/>
                <a:ea typeface="Sandoll 고딕NeoRound 07 Bd" panose="020B0600000101010101" pitchFamily="34" charset="-127"/>
              </a:rPr>
              <a:t>향후 계획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A6887D-55E7-41C4-836D-A3E99AE55FF8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개요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B74C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소개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기술 스택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과정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7B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16271944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EA6887D-55E7-41C4-836D-A3E99AE55FF8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6B74C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개요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6B74C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  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프로젝트 소개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   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기술 스택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   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개발 일정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   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기대 효과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8EB9C3-8665-4658-A1E0-F2C9915075D4}"/>
              </a:ext>
            </a:extLst>
          </p:cNvPr>
          <p:cNvSpPr txBox="1"/>
          <p:nvPr/>
        </p:nvSpPr>
        <p:spPr>
          <a:xfrm>
            <a:off x="549955" y="48065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D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개요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165556A-78AC-4D72-9788-2F2B99C868CD}"/>
              </a:ext>
            </a:extLst>
          </p:cNvPr>
          <p:cNvSpPr/>
          <p:nvPr/>
        </p:nvSpPr>
        <p:spPr>
          <a:xfrm>
            <a:off x="2376181" y="5216091"/>
            <a:ext cx="7603445" cy="1292025"/>
          </a:xfrm>
          <a:prstGeom prst="roundRect">
            <a:avLst>
              <a:gd name="adj" fmla="val 23694"/>
            </a:avLst>
          </a:prstGeom>
          <a:gradFill flip="none" rotWithShape="1">
            <a:gsLst>
              <a:gs pos="53000">
                <a:srgbClr val="6A70D2"/>
              </a:gs>
              <a:gs pos="15000">
                <a:srgbClr val="667BD8"/>
              </a:gs>
              <a:gs pos="82000">
                <a:srgbClr val="6C6ACE"/>
              </a:gs>
            </a:gsLst>
            <a:lin ang="0" scaled="1"/>
            <a:tileRect/>
          </a:gradFill>
          <a:ln>
            <a:noFill/>
          </a:ln>
          <a:effectLst>
            <a:outerShdw blurRad="2667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E3A108-79A3-4C9B-9522-52F676C983AE}"/>
              </a:ext>
            </a:extLst>
          </p:cNvPr>
          <p:cNvSpPr txBox="1"/>
          <p:nvPr/>
        </p:nvSpPr>
        <p:spPr>
          <a:xfrm>
            <a:off x="1802431" y="5683310"/>
            <a:ext cx="8508271" cy="35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F1E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사이트를 어떻게 운영하고 개선할 수 있을까</a:t>
            </a:r>
            <a:r>
              <a:rPr kumimoji="0" lang="en-US" altLang="ko-KR" sz="16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F1E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?</a:t>
            </a:r>
            <a:r>
              <a:rPr kumimoji="0" lang="ko-KR" altLang="en-US" sz="16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F1E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-7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2F1E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" name="AutoShape 4" descr="뷰저블의 Journey Map, UX Heatmap과 함께하는 Data-Driven UX는 다릅니다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AutoShape 6" descr="뷰저블의 Journey Map, UX Heatmap과 함께하는 Data-Driven UX는 다릅니다!"/>
          <p:cNvSpPr>
            <a:spLocks noChangeAspect="1" noChangeArrowheads="1"/>
          </p:cNvSpPr>
          <p:nvPr/>
        </p:nvSpPr>
        <p:spPr bwMode="auto">
          <a:xfrm>
            <a:off x="3398275" y="65695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AutoShape 8" descr="뷰저블 Beusable의 브런치"/>
          <p:cNvSpPr>
            <a:spLocks noChangeAspect="1" noChangeArrowheads="1"/>
          </p:cNvSpPr>
          <p:nvPr/>
        </p:nvSpPr>
        <p:spPr bwMode="auto">
          <a:xfrm>
            <a:off x="4690224" y="67221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12" descr="데이터로 일하는 법] 데이터 분석가는 데이터를 보지 말아야 한다?! - 모비인사이드 MOBIINSID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AutoShape 14" descr="데이터로 일하는 법] 데이터 분석가는 데이터를 보지 말아야 한다?! - 모비인사이드 MOBIINSID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31C770-A9DD-C5AA-6A16-8A7137077919}"/>
              </a:ext>
            </a:extLst>
          </p:cNvPr>
          <p:cNvGrpSpPr/>
          <p:nvPr/>
        </p:nvGrpSpPr>
        <p:grpSpPr>
          <a:xfrm>
            <a:off x="2235522" y="1519226"/>
            <a:ext cx="7558315" cy="3185817"/>
            <a:chOff x="4061167" y="1214338"/>
            <a:chExt cx="7558315" cy="318581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C692D2E-7F21-4E1B-8E40-670BEC605F7C}"/>
                </a:ext>
              </a:extLst>
            </p:cNvPr>
            <p:cNvSpPr/>
            <p:nvPr/>
          </p:nvSpPr>
          <p:spPr>
            <a:xfrm>
              <a:off x="4061167" y="1214338"/>
              <a:ext cx="2286214" cy="3185817"/>
            </a:xfrm>
            <a:prstGeom prst="roundRect">
              <a:avLst>
                <a:gd name="adj" fmla="val 12891"/>
              </a:avLst>
            </a:prstGeom>
            <a:gradFill>
              <a:gsLst>
                <a:gs pos="3000">
                  <a:srgbClr val="FFFDFF"/>
                </a:gs>
                <a:gs pos="78000">
                  <a:srgbClr val="F3F3F3"/>
                </a:gs>
              </a:gsLst>
              <a:lin ang="2700000" scaled="1"/>
            </a:gradFill>
            <a:ln>
              <a:noFill/>
            </a:ln>
            <a:effectLst>
              <a:outerShdw blurRad="152400" dist="381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BD83C7F-A05F-4FBB-9896-9E8219703141}"/>
                </a:ext>
              </a:extLst>
            </p:cNvPr>
            <p:cNvSpPr/>
            <p:nvPr/>
          </p:nvSpPr>
          <p:spPr>
            <a:xfrm>
              <a:off x="6697218" y="1214338"/>
              <a:ext cx="2286214" cy="3185817"/>
            </a:xfrm>
            <a:prstGeom prst="roundRect">
              <a:avLst>
                <a:gd name="adj" fmla="val 12891"/>
              </a:avLst>
            </a:prstGeom>
            <a:gradFill>
              <a:gsLst>
                <a:gs pos="3000">
                  <a:srgbClr val="FFFDFF"/>
                </a:gs>
                <a:gs pos="78000">
                  <a:srgbClr val="F3F3F3"/>
                </a:gs>
              </a:gsLst>
              <a:lin ang="2700000" scaled="1"/>
            </a:gradFill>
            <a:ln>
              <a:noFill/>
            </a:ln>
            <a:effectLst>
              <a:outerShdw blurRad="152400" dist="381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2D38B9F-054B-4BF2-A89C-8C527C6A95BC}"/>
                </a:ext>
              </a:extLst>
            </p:cNvPr>
            <p:cNvSpPr/>
            <p:nvPr/>
          </p:nvSpPr>
          <p:spPr>
            <a:xfrm>
              <a:off x="9333268" y="1214338"/>
              <a:ext cx="2286214" cy="3185817"/>
            </a:xfrm>
            <a:prstGeom prst="roundRect">
              <a:avLst>
                <a:gd name="adj" fmla="val 12891"/>
              </a:avLst>
            </a:prstGeom>
            <a:gradFill>
              <a:gsLst>
                <a:gs pos="3000">
                  <a:srgbClr val="FFFDFF"/>
                </a:gs>
                <a:gs pos="78000">
                  <a:srgbClr val="F3F3F3"/>
                </a:gs>
              </a:gsLst>
              <a:lin ang="2700000" scaled="1"/>
            </a:gradFill>
            <a:ln>
              <a:noFill/>
            </a:ln>
            <a:effectLst>
              <a:outerShdw blurRad="152400" dist="381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EB5E69C-58B7-4853-A52C-AE1A3C2EB35A}"/>
              </a:ext>
            </a:extLst>
          </p:cNvPr>
          <p:cNvSpPr txBox="1"/>
          <p:nvPr/>
        </p:nvSpPr>
        <p:spPr>
          <a:xfrm>
            <a:off x="2681655" y="3869863"/>
            <a:ext cx="147123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4234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웹 서비스 운영자 </a:t>
            </a:r>
            <a:r>
              <a:rPr kumimoji="0" lang="en-US" altLang="ko-KR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4234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</a:t>
            </a:r>
            <a:endParaRPr kumimoji="0" lang="ko-KR" altLang="en-US" sz="14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42349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AEFDE-0371-4D32-804E-4306607E0987}"/>
              </a:ext>
            </a:extLst>
          </p:cNvPr>
          <p:cNvSpPr txBox="1"/>
          <p:nvPr/>
        </p:nvSpPr>
        <p:spPr>
          <a:xfrm>
            <a:off x="5571338" y="3907431"/>
            <a:ext cx="970458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4234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웹 개발자 </a:t>
            </a:r>
            <a:r>
              <a:rPr kumimoji="0" lang="en-US" altLang="ko-KR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4234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B</a:t>
            </a:r>
            <a:endParaRPr kumimoji="0" lang="ko-KR" altLang="en-US" sz="14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42349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679BD0-66EE-4195-8288-9F947D663D64}"/>
              </a:ext>
            </a:extLst>
          </p:cNvPr>
          <p:cNvSpPr txBox="1"/>
          <p:nvPr/>
        </p:nvSpPr>
        <p:spPr>
          <a:xfrm>
            <a:off x="8061195" y="3907430"/>
            <a:ext cx="1278555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4234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분석가 </a:t>
            </a:r>
            <a:r>
              <a:rPr kumimoji="0" lang="en-US" altLang="ko-KR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4234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C</a:t>
            </a:r>
            <a:endParaRPr kumimoji="0" lang="ko-KR" altLang="en-US" sz="14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42349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E96DA9F5-E9F9-AB00-2079-40B4EA364392}"/>
              </a:ext>
            </a:extLst>
          </p:cNvPr>
          <p:cNvSpPr/>
          <p:nvPr/>
        </p:nvSpPr>
        <p:spPr>
          <a:xfrm>
            <a:off x="5488211" y="4943896"/>
            <a:ext cx="1317016" cy="272195"/>
          </a:xfrm>
          <a:prstGeom prst="triangle">
            <a:avLst/>
          </a:prstGeom>
          <a:solidFill>
            <a:srgbClr val="697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315" y="1857061"/>
            <a:ext cx="1582627" cy="19184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694" y="1857061"/>
            <a:ext cx="1439971" cy="15289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528" y="1857061"/>
            <a:ext cx="1594403" cy="179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20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6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EA6887D-55E7-41C4-836D-A3E99AE55FF8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6B74C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개요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6B74C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  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프로젝트 소개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   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기술 스택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   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개발 일정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   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기대 효과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8EB9C3-8665-4658-A1E0-F2C9915075D4}"/>
              </a:ext>
            </a:extLst>
          </p:cNvPr>
          <p:cNvSpPr txBox="1"/>
          <p:nvPr/>
        </p:nvSpPr>
        <p:spPr>
          <a:xfrm>
            <a:off x="549955" y="48065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DF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개요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165556A-78AC-4D72-9788-2F2B99C868CD}"/>
              </a:ext>
            </a:extLst>
          </p:cNvPr>
          <p:cNvSpPr/>
          <p:nvPr/>
        </p:nvSpPr>
        <p:spPr>
          <a:xfrm>
            <a:off x="4038600" y="5143499"/>
            <a:ext cx="7603445" cy="1151833"/>
          </a:xfrm>
          <a:prstGeom prst="roundRect">
            <a:avLst>
              <a:gd name="adj" fmla="val 23694"/>
            </a:avLst>
          </a:prstGeom>
          <a:gradFill flip="none" rotWithShape="1">
            <a:gsLst>
              <a:gs pos="53000">
                <a:srgbClr val="6A70D2"/>
              </a:gs>
              <a:gs pos="15000">
                <a:srgbClr val="667BD8"/>
              </a:gs>
              <a:gs pos="82000">
                <a:srgbClr val="6C6ACE"/>
              </a:gs>
            </a:gsLst>
            <a:lin ang="0" scaled="1"/>
            <a:tileRect/>
          </a:gradFill>
          <a:ln>
            <a:noFill/>
          </a:ln>
          <a:effectLst>
            <a:outerShdw blurRad="2667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E3A108-79A3-4C9B-9522-52F676C983AE}"/>
              </a:ext>
            </a:extLst>
          </p:cNvPr>
          <p:cNvSpPr txBox="1"/>
          <p:nvPr/>
        </p:nvSpPr>
        <p:spPr>
          <a:xfrm>
            <a:off x="3565854" y="5310399"/>
            <a:ext cx="85082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F1E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웹 서비스 </a:t>
            </a:r>
            <a:r>
              <a:rPr kumimoji="0" lang="en-US" altLang="ko-KR" sz="16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F1E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UX</a:t>
            </a:r>
            <a:r>
              <a:rPr kumimoji="0" lang="ko-KR" altLang="en-US" sz="16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F1E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개선하고 싶은</a:t>
            </a:r>
            <a:r>
              <a:rPr kumimoji="0" lang="en-US" altLang="ko-KR" sz="16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F1E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F1E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광고 효과를 알아보고 싶은 </a:t>
            </a:r>
            <a:endParaRPr kumimoji="0" lang="en-US" altLang="ko-KR" sz="1600" b="0" i="0" u="none" strike="noStrike" kern="1200" cap="none" spc="-7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2F1E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F1E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사장님</a:t>
            </a:r>
            <a:r>
              <a:rPr kumimoji="0" lang="en-US" altLang="ko-KR" sz="16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F1E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F1E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kumimoji="0" lang="en-US" altLang="ko-KR" sz="16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F1E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F1E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분석가</a:t>
            </a:r>
            <a:r>
              <a:rPr kumimoji="0" lang="en-US" altLang="ko-KR" sz="16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F1E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F1E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기획자</a:t>
            </a:r>
            <a:r>
              <a:rPr kumimoji="0" lang="en-US" altLang="ko-KR" sz="16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F1E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-7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F1E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마케터</a:t>
            </a:r>
            <a:r>
              <a:rPr kumimoji="0" lang="ko-KR" altLang="en-US" sz="16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F1E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들을 위한 </a:t>
            </a:r>
            <a:endParaRPr kumimoji="0" lang="en-US" altLang="ko-KR" sz="1600" b="0" i="0" u="none" strike="noStrike" kern="1200" cap="none" spc="-7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2F1E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F1E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웹 로그 시각화 서비스</a:t>
            </a:r>
            <a:endParaRPr kumimoji="0" lang="en-US" altLang="ko-KR" sz="1800" b="1" i="0" u="none" strike="noStrike" kern="1200" cap="none" spc="-7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2F1E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E56F1F-B678-4623-B27F-6F70679ADF0E}"/>
              </a:ext>
            </a:extLst>
          </p:cNvPr>
          <p:cNvSpPr txBox="1"/>
          <p:nvPr/>
        </p:nvSpPr>
        <p:spPr>
          <a:xfrm>
            <a:off x="391716" y="1050734"/>
            <a:ext cx="3877023" cy="2426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한 방에  </a:t>
            </a:r>
            <a:endParaRPr kumimoji="0" lang="en-US" altLang="ko-KR" sz="7200" b="0" i="0" u="none" strike="noStrike" kern="1200" cap="none" spc="-7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FFDFF"/>
              </a:solidFill>
              <a:effectLst>
                <a:outerShdw blurRad="190500" dist="25400" dir="2700000" algn="tl" rotWithShape="0">
                  <a:prstClr val="black">
                    <a:alpha val="17000"/>
                  </a:prstClr>
                </a:outerShdw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끝낸다</a:t>
            </a:r>
            <a:r>
              <a:rPr kumimoji="0" lang="en-US" altLang="ko-KR" sz="72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  <a:endParaRPr kumimoji="0" lang="ko-KR" altLang="en-US" sz="7200" b="0" i="0" u="none" strike="noStrike" kern="1200" cap="none" spc="-7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FFDFF"/>
              </a:solidFill>
              <a:effectLst>
                <a:outerShdw blurRad="190500" dist="25400" dir="2700000" algn="tl" rotWithShape="0">
                  <a:prstClr val="black">
                    <a:alpha val="17000"/>
                  </a:prstClr>
                </a:outerShdw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7260FF-5FB0-4933-ACA9-33697333CE2D}"/>
              </a:ext>
            </a:extLst>
          </p:cNvPr>
          <p:cNvSpPr txBox="1"/>
          <p:nvPr/>
        </p:nvSpPr>
        <p:spPr>
          <a:xfrm>
            <a:off x="436862" y="4031524"/>
            <a:ext cx="318341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5547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서비스 사이트 사용자 로그 수집을 통한 </a:t>
            </a:r>
            <a:endParaRPr kumimoji="0" lang="en-US" altLang="ko-KR" sz="1200" b="0" i="0" u="none" strike="noStrike" kern="1200" cap="none" spc="-7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5547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5547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서비스 전체</a:t>
            </a:r>
            <a:r>
              <a:rPr kumimoji="0" lang="en-US" altLang="ko-KR" sz="12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5547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5547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여정  지도 </a:t>
            </a:r>
            <a:endParaRPr kumimoji="0" lang="en-US" altLang="ko-KR" sz="1200" b="0" i="0" u="none" strike="noStrike" kern="1200" cap="none" spc="-7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5547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BB0041-B28B-4FBE-88FC-5EC28E0D50F8}"/>
              </a:ext>
            </a:extLst>
          </p:cNvPr>
          <p:cNvSpPr txBox="1"/>
          <p:nvPr/>
        </p:nvSpPr>
        <p:spPr>
          <a:xfrm>
            <a:off x="436863" y="5061365"/>
            <a:ext cx="3113812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5547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서비스 내 각 페이지 별  통계 분석</a:t>
            </a:r>
            <a:endParaRPr kumimoji="0" lang="en-US" altLang="ko-KR" sz="1200" b="0" i="0" u="none" strike="noStrike" kern="1200" cap="none" spc="-7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5547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4600F8-5600-4F5B-BCE1-384FDF1BF596}"/>
              </a:ext>
            </a:extLst>
          </p:cNvPr>
          <p:cNvSpPr txBox="1"/>
          <p:nvPr/>
        </p:nvSpPr>
        <p:spPr>
          <a:xfrm>
            <a:off x="436863" y="5759801"/>
            <a:ext cx="311381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110000"/>
              </a:lnSpc>
              <a:defRPr sz="1200" spc="-7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1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5547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수집된  로그</a:t>
            </a:r>
            <a:r>
              <a:rPr kumimoji="0" lang="en-US" altLang="ko-KR" sz="12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5547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5547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수치  한 눈에 볼 수 있는 </a:t>
            </a:r>
            <a:r>
              <a:rPr kumimoji="0" lang="en-US" altLang="ko-KR" sz="12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5547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/>
            </a:r>
            <a:br>
              <a:rPr kumimoji="0" lang="en-US" altLang="ko-KR" sz="12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5547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kumimoji="0" lang="ko-KR" altLang="en-US" sz="1200" b="0" i="0" u="none" strike="noStrike" kern="1200" cap="none" spc="-7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5547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인터렉티브</a:t>
            </a:r>
            <a:r>
              <a:rPr kumimoji="0" lang="ko-KR" altLang="en-US" sz="12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5547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대시보드</a:t>
            </a:r>
            <a:endParaRPr kumimoji="0" lang="en-US" altLang="ko-KR" sz="1200" b="0" i="0" u="none" strike="noStrike" kern="1200" cap="none" spc="-7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5547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874FC69-E817-47C3-9CCF-9B2C6EC89AAA}"/>
              </a:ext>
            </a:extLst>
          </p:cNvPr>
          <p:cNvSpPr txBox="1"/>
          <p:nvPr/>
        </p:nvSpPr>
        <p:spPr>
          <a:xfrm>
            <a:off x="479073" y="377305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-15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0A915CB-55EB-4909-A782-1B2A4954CACA}"/>
              </a:ext>
            </a:extLst>
          </p:cNvPr>
          <p:cNvSpPr txBox="1"/>
          <p:nvPr/>
        </p:nvSpPr>
        <p:spPr>
          <a:xfrm>
            <a:off x="479073" y="468434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-15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203094-7D92-4328-BD00-EFA54DAF4431}"/>
              </a:ext>
            </a:extLst>
          </p:cNvPr>
          <p:cNvSpPr txBox="1"/>
          <p:nvPr/>
        </p:nvSpPr>
        <p:spPr>
          <a:xfrm>
            <a:off x="479073" y="548984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-15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" name="AutoShape 4" descr="뷰저블의 Journey Map, UX Heatmap과 함께하는 Data-Driven UX는 다릅니다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AutoShape 6" descr="뷰저블의 Journey Map, UX Heatmap과 함께하는 Data-Driven UX는 다릅니다!"/>
          <p:cNvSpPr>
            <a:spLocks noChangeAspect="1" noChangeArrowheads="1"/>
          </p:cNvSpPr>
          <p:nvPr/>
        </p:nvSpPr>
        <p:spPr bwMode="auto">
          <a:xfrm>
            <a:off x="3398275" y="65695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AutoShape 8" descr="뷰저블 Beusable의 브런치"/>
          <p:cNvSpPr>
            <a:spLocks noChangeAspect="1" noChangeArrowheads="1"/>
          </p:cNvSpPr>
          <p:nvPr/>
        </p:nvSpPr>
        <p:spPr bwMode="auto">
          <a:xfrm>
            <a:off x="4690224" y="67221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12" descr="데이터로 일하는 법] 데이터 분석가는 데이터를 보지 말아야 한다?! - 모비인사이드 MOBIINSID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AutoShape 14" descr="데이터로 일하는 법] 데이터 분석가는 데이터를 보지 말아야 한다?! - 모비인사이드 MOBIINSID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31C770-A9DD-C5AA-6A16-8A7137077919}"/>
              </a:ext>
            </a:extLst>
          </p:cNvPr>
          <p:cNvGrpSpPr/>
          <p:nvPr/>
        </p:nvGrpSpPr>
        <p:grpSpPr>
          <a:xfrm>
            <a:off x="4061167" y="1214338"/>
            <a:ext cx="7558315" cy="3185817"/>
            <a:chOff x="4061167" y="1214338"/>
            <a:chExt cx="7558315" cy="318581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C692D2E-7F21-4E1B-8E40-670BEC605F7C}"/>
                </a:ext>
              </a:extLst>
            </p:cNvPr>
            <p:cNvSpPr/>
            <p:nvPr/>
          </p:nvSpPr>
          <p:spPr>
            <a:xfrm>
              <a:off x="4061167" y="1214338"/>
              <a:ext cx="2286214" cy="3185817"/>
            </a:xfrm>
            <a:prstGeom prst="roundRect">
              <a:avLst>
                <a:gd name="adj" fmla="val 12891"/>
              </a:avLst>
            </a:prstGeom>
            <a:gradFill>
              <a:gsLst>
                <a:gs pos="3000">
                  <a:srgbClr val="FFFDFF"/>
                </a:gs>
                <a:gs pos="78000">
                  <a:srgbClr val="F3F3F3"/>
                </a:gs>
              </a:gsLst>
              <a:lin ang="2700000" scaled="1"/>
            </a:gradFill>
            <a:ln>
              <a:noFill/>
            </a:ln>
            <a:effectLst>
              <a:outerShdw blurRad="152400" dist="381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BD83C7F-A05F-4FBB-9896-9E8219703141}"/>
                </a:ext>
              </a:extLst>
            </p:cNvPr>
            <p:cNvSpPr/>
            <p:nvPr/>
          </p:nvSpPr>
          <p:spPr>
            <a:xfrm>
              <a:off x="6697218" y="1214338"/>
              <a:ext cx="2286214" cy="3185817"/>
            </a:xfrm>
            <a:prstGeom prst="roundRect">
              <a:avLst>
                <a:gd name="adj" fmla="val 12891"/>
              </a:avLst>
            </a:prstGeom>
            <a:gradFill>
              <a:gsLst>
                <a:gs pos="3000">
                  <a:srgbClr val="FFFDFF"/>
                </a:gs>
                <a:gs pos="78000">
                  <a:srgbClr val="F3F3F3"/>
                </a:gs>
              </a:gsLst>
              <a:lin ang="2700000" scaled="1"/>
            </a:gradFill>
            <a:ln>
              <a:noFill/>
            </a:ln>
            <a:effectLst>
              <a:outerShdw blurRad="152400" dist="381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2D38B9F-054B-4BF2-A89C-8C527C6A95BC}"/>
                </a:ext>
              </a:extLst>
            </p:cNvPr>
            <p:cNvSpPr/>
            <p:nvPr/>
          </p:nvSpPr>
          <p:spPr>
            <a:xfrm>
              <a:off x="9333268" y="1214338"/>
              <a:ext cx="2286214" cy="3185817"/>
            </a:xfrm>
            <a:prstGeom prst="roundRect">
              <a:avLst>
                <a:gd name="adj" fmla="val 12891"/>
              </a:avLst>
            </a:prstGeom>
            <a:gradFill>
              <a:gsLst>
                <a:gs pos="3000">
                  <a:srgbClr val="FFFDFF"/>
                </a:gs>
                <a:gs pos="78000">
                  <a:srgbClr val="F3F3F3"/>
                </a:gs>
              </a:gsLst>
              <a:lin ang="2700000" scaled="1"/>
            </a:gradFill>
            <a:ln>
              <a:noFill/>
            </a:ln>
            <a:effectLst>
              <a:outerShdw blurRad="152400" dist="381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6FAEC21-2452-4B90-BB82-3AF9C72371D3}"/>
              </a:ext>
            </a:extLst>
          </p:cNvPr>
          <p:cNvSpPr/>
          <p:nvPr/>
        </p:nvSpPr>
        <p:spPr>
          <a:xfrm>
            <a:off x="4216910" y="1581387"/>
            <a:ext cx="1869694" cy="1710559"/>
          </a:xfrm>
          <a:prstGeom prst="roundRect">
            <a:avLst>
              <a:gd name="adj" fmla="val 12891"/>
            </a:avLst>
          </a:prstGeom>
          <a:solidFill>
            <a:srgbClr val="BBC4FD"/>
          </a:solidFill>
          <a:ln>
            <a:noFill/>
          </a:ln>
          <a:effectLst>
            <a:outerShdw blurRad="88900" dist="25400" dir="2700000" algn="tl" rotWithShape="0">
              <a:prstClr val="black">
                <a:alpha val="15000"/>
              </a:prstClr>
            </a:outerShdw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E721658-5DED-490B-A2D5-4C5CDAB21249}"/>
              </a:ext>
            </a:extLst>
          </p:cNvPr>
          <p:cNvSpPr/>
          <p:nvPr/>
        </p:nvSpPr>
        <p:spPr>
          <a:xfrm>
            <a:off x="9518704" y="1607438"/>
            <a:ext cx="1915339" cy="1720078"/>
          </a:xfrm>
          <a:prstGeom prst="roundRect">
            <a:avLst>
              <a:gd name="adj" fmla="val 12891"/>
            </a:avLst>
          </a:prstGeom>
          <a:solidFill>
            <a:srgbClr val="DCC3FC"/>
          </a:solidFill>
          <a:ln>
            <a:noFill/>
          </a:ln>
          <a:effectLst>
            <a:outerShdw blurRad="88900" dist="25400" dir="2700000" algn="tl" rotWithShape="0">
              <a:prstClr val="black">
                <a:alpha val="15000"/>
              </a:prstClr>
            </a:outerShdw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B5E69C-58B7-4853-A52C-AE1A3C2EB35A}"/>
              </a:ext>
            </a:extLst>
          </p:cNvPr>
          <p:cNvSpPr txBox="1"/>
          <p:nvPr/>
        </p:nvSpPr>
        <p:spPr>
          <a:xfrm>
            <a:off x="4507300" y="3564975"/>
            <a:ext cx="1326645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4234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사용자 여정 지도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AEFDE-0371-4D32-804E-4306607E0987}"/>
              </a:ext>
            </a:extLst>
          </p:cNvPr>
          <p:cNvSpPr txBox="1"/>
          <p:nvPr/>
        </p:nvSpPr>
        <p:spPr>
          <a:xfrm>
            <a:off x="7168383" y="3569963"/>
            <a:ext cx="1326645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4234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개별 페이지 분석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679BD0-66EE-4195-8288-9F947D663D64}"/>
              </a:ext>
            </a:extLst>
          </p:cNvPr>
          <p:cNvSpPr txBox="1"/>
          <p:nvPr/>
        </p:nvSpPr>
        <p:spPr>
          <a:xfrm>
            <a:off x="9830364" y="3557746"/>
            <a:ext cx="129202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4234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대시보드 시각화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4F7E35E-0FF9-556E-2BD5-086BB0437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934" y="2199479"/>
            <a:ext cx="1413441" cy="48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bleau Logo, symbol, meaning, history, PNG, brand">
            <a:extLst>
              <a:ext uri="{FF2B5EF4-FFF2-40B4-BE49-F238E27FC236}">
                <a16:creationId xmlns:a16="http://schemas.microsoft.com/office/drawing/2014/main" id="{02A99E55-EF26-1C21-EA46-788A2834D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643" y="2044692"/>
            <a:ext cx="1457461" cy="81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E96DA9F5-E9F9-AB00-2079-40B4EA364392}"/>
              </a:ext>
            </a:extLst>
          </p:cNvPr>
          <p:cNvSpPr/>
          <p:nvPr/>
        </p:nvSpPr>
        <p:spPr>
          <a:xfrm>
            <a:off x="7173197" y="4879703"/>
            <a:ext cx="1317016" cy="272195"/>
          </a:xfrm>
          <a:prstGeom prst="triangle">
            <a:avLst/>
          </a:prstGeom>
          <a:solidFill>
            <a:srgbClr val="697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204B5A2-169E-D156-064D-9D320C54E012}"/>
              </a:ext>
            </a:extLst>
          </p:cNvPr>
          <p:cNvSpPr/>
          <p:nvPr/>
        </p:nvSpPr>
        <p:spPr>
          <a:xfrm>
            <a:off x="6874034" y="1621541"/>
            <a:ext cx="1915339" cy="1720078"/>
          </a:xfrm>
          <a:prstGeom prst="roundRect">
            <a:avLst>
              <a:gd name="adj" fmla="val 12891"/>
            </a:avLst>
          </a:prstGeom>
          <a:solidFill>
            <a:srgbClr val="ED0048"/>
          </a:solidFill>
          <a:ln>
            <a:noFill/>
          </a:ln>
          <a:effectLst>
            <a:outerShdw blurRad="88900" dist="25400" dir="2700000" algn="tl" rotWithShape="0">
              <a:prstClr val="black">
                <a:alpha val="15000"/>
              </a:prstClr>
            </a:outerShdw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50" name="Picture 2" descr="Beusable 뷰저블 | Seongnam">
            <a:extLst>
              <a:ext uri="{FF2B5EF4-FFF2-40B4-BE49-F238E27FC236}">
                <a16:creationId xmlns:a16="http://schemas.microsoft.com/office/drawing/2014/main" id="{17D19B9B-B7E9-822B-A055-D6BE7B5EE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6" t="28862" r="30241" b="29643"/>
          <a:stretch/>
        </p:blipFill>
        <p:spPr bwMode="auto">
          <a:xfrm>
            <a:off x="7553106" y="2176321"/>
            <a:ext cx="557193" cy="58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3031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539420" y="1115926"/>
            <a:ext cx="7779080" cy="66095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잘 정리해서 보여 드립니다</a:t>
            </a:r>
            <a:r>
              <a:rPr kumimoji="0" lang="en-US" altLang="ko-KR" sz="3500" b="0" i="0" u="none" strike="noStrike" kern="1200" cap="none" spc="-7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  <a:endParaRPr kumimoji="0" lang="ko-KR" altLang="en-US" sz="3500" b="0" i="0" u="none" strike="noStrike" kern="1200" cap="none" spc="-7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FFDFF"/>
              </a:solidFill>
              <a:effectLst>
                <a:outerShdw blurRad="190500" dist="25400" dir="2700000" algn="tl" rotWithShape="0">
                  <a:prstClr val="black">
                    <a:alpha val="17000"/>
                  </a:prstClr>
                </a:outerShdw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53109F-BD1D-418E-99D7-0AC7E9539AFE}"/>
              </a:ext>
            </a:extLst>
          </p:cNvPr>
          <p:cNvSpPr/>
          <p:nvPr/>
        </p:nvSpPr>
        <p:spPr>
          <a:xfrm>
            <a:off x="-1" y="6858001"/>
            <a:ext cx="12192001" cy="1733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49" y="3239868"/>
            <a:ext cx="4377056" cy="2222972"/>
          </a:xfrm>
          <a:prstGeom prst="rect">
            <a:avLst/>
          </a:prstGeom>
          <a:effectLst>
            <a:softEdge rad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BF48A4-9E1F-13A7-BD5C-904B59671CE7}"/>
              </a:ext>
            </a:extLst>
          </p:cNvPr>
          <p:cNvSpPr txBox="1"/>
          <p:nvPr/>
        </p:nvSpPr>
        <p:spPr>
          <a:xfrm>
            <a:off x="549955" y="480650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DFF"/>
                </a:solidFill>
                <a:effectLst/>
                <a:uLnTx/>
                <a:uFillTx/>
                <a:latin typeface="Sandoll 고딕NeoRound 07 Bd" panose="020B0600000101010101" pitchFamily="34" charset="-127"/>
                <a:ea typeface="Sandoll 고딕NeoRound 07 Bd" panose="020B0600000101010101" pitchFamily="34" charset="-127"/>
                <a:cs typeface="+mn-cs"/>
              </a:rPr>
              <a:t>프로젝트 소개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FFDFF"/>
              </a:solidFill>
              <a:effectLst/>
              <a:uLnTx/>
              <a:uFillTx/>
              <a:latin typeface="Sandoll 고딕NeoRound 07 Bd" panose="020B0600000101010101" pitchFamily="34" charset="-127"/>
              <a:ea typeface="Sandoll 고딕NeoRound 07 Bd" panose="020B0600000101010101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F9796-56AD-E001-3968-C9C56FC7832D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개요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6B74C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  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6B74C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프로젝트 소개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   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기술 스택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   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개발 일정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   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기대 효과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11EA889-71EC-FF27-A498-C7DE61A42F8F}"/>
              </a:ext>
            </a:extLst>
          </p:cNvPr>
          <p:cNvGrpSpPr/>
          <p:nvPr/>
        </p:nvGrpSpPr>
        <p:grpSpPr>
          <a:xfrm>
            <a:off x="3314151" y="2414390"/>
            <a:ext cx="1679455" cy="656340"/>
            <a:chOff x="3105806" y="2688091"/>
            <a:chExt cx="1679455" cy="65634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22DCD24-ECC5-0D9C-222C-BB3982B77AD8}"/>
                </a:ext>
              </a:extLst>
            </p:cNvPr>
            <p:cNvGrpSpPr/>
            <p:nvPr/>
          </p:nvGrpSpPr>
          <p:grpSpPr>
            <a:xfrm>
              <a:off x="3105806" y="2688091"/>
              <a:ext cx="1679455" cy="656340"/>
              <a:chOff x="3570888" y="2609193"/>
              <a:chExt cx="1679455" cy="656340"/>
            </a:xfrm>
          </p:grpSpPr>
          <p:sp>
            <p:nvSpPr>
              <p:cNvPr id="8" name="사각형: 둥근 모서리 1">
                <a:extLst>
                  <a:ext uri="{FF2B5EF4-FFF2-40B4-BE49-F238E27FC236}">
                    <a16:creationId xmlns:a16="http://schemas.microsoft.com/office/drawing/2014/main" id="{9C1E83DC-526F-74AB-BF82-67C0BE71D2D7}"/>
                  </a:ext>
                </a:extLst>
              </p:cNvPr>
              <p:cNvSpPr/>
              <p:nvPr/>
            </p:nvSpPr>
            <p:spPr>
              <a:xfrm>
                <a:off x="3570888" y="2609193"/>
                <a:ext cx="1679455" cy="392540"/>
              </a:xfrm>
              <a:prstGeom prst="roundRect">
                <a:avLst>
                  <a:gd name="adj" fmla="val 5621"/>
                </a:avLst>
              </a:prstGeom>
              <a:solidFill>
                <a:srgbClr val="FFFDFF"/>
              </a:solidFill>
              <a:ln>
                <a:noFill/>
              </a:ln>
              <a:effectLst>
                <a:outerShdw blurRad="12700" dist="12700" dir="2700000" algn="ctr" rotWithShape="0">
                  <a:srgbClr val="000000">
                    <a:alpha val="2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B0A836B7-F5A6-69D9-D547-E3F7CCF82E10}"/>
                  </a:ext>
                </a:extLst>
              </p:cNvPr>
              <p:cNvSpPr/>
              <p:nvPr/>
            </p:nvSpPr>
            <p:spPr>
              <a:xfrm rot="10800000">
                <a:off x="4700343" y="2995900"/>
                <a:ext cx="303094" cy="269633"/>
              </a:xfrm>
              <a:prstGeom prst="triangle">
                <a:avLst/>
              </a:prstGeom>
              <a:solidFill>
                <a:srgbClr val="FFFDFF"/>
              </a:solidFill>
              <a:ln>
                <a:noFill/>
              </a:ln>
              <a:effectLst>
                <a:outerShdw blurRad="12700" dist="12700" dir="2700000" algn="ctr" rotWithShape="0">
                  <a:srgbClr val="000000">
                    <a:alpha val="2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BD0502-F8CF-9A07-4362-0D43CAB75F0D}"/>
                </a:ext>
              </a:extLst>
            </p:cNvPr>
            <p:cNvSpPr txBox="1"/>
            <p:nvPr/>
          </p:nvSpPr>
          <p:spPr>
            <a:xfrm>
              <a:off x="3105807" y="2712979"/>
              <a:ext cx="16794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6B74C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Service Token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C567E9-1D4C-B8B9-A550-63DE6275564D}"/>
              </a:ext>
            </a:extLst>
          </p:cNvPr>
          <p:cNvGrpSpPr/>
          <p:nvPr/>
        </p:nvGrpSpPr>
        <p:grpSpPr>
          <a:xfrm>
            <a:off x="6304344" y="2414390"/>
            <a:ext cx="1325368" cy="663389"/>
            <a:chOff x="3302877" y="2688091"/>
            <a:chExt cx="1325368" cy="66338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70B60B1-2AD3-3C9D-C6D2-5582442AF33C}"/>
                </a:ext>
              </a:extLst>
            </p:cNvPr>
            <p:cNvGrpSpPr/>
            <p:nvPr/>
          </p:nvGrpSpPr>
          <p:grpSpPr>
            <a:xfrm>
              <a:off x="3302877" y="2688091"/>
              <a:ext cx="1325368" cy="663389"/>
              <a:chOff x="3767959" y="2609193"/>
              <a:chExt cx="1325368" cy="663389"/>
            </a:xfrm>
          </p:grpSpPr>
          <p:sp>
            <p:nvSpPr>
              <p:cNvPr id="21" name="사각형: 둥근 모서리 1">
                <a:extLst>
                  <a:ext uri="{FF2B5EF4-FFF2-40B4-BE49-F238E27FC236}">
                    <a16:creationId xmlns:a16="http://schemas.microsoft.com/office/drawing/2014/main" id="{B5E9B3BB-3839-48D5-CA9E-1E9513C012CF}"/>
                  </a:ext>
                </a:extLst>
              </p:cNvPr>
              <p:cNvSpPr/>
              <p:nvPr/>
            </p:nvSpPr>
            <p:spPr>
              <a:xfrm>
                <a:off x="3767959" y="2609193"/>
                <a:ext cx="1325368" cy="392540"/>
              </a:xfrm>
              <a:prstGeom prst="roundRect">
                <a:avLst>
                  <a:gd name="adj" fmla="val 5621"/>
                </a:avLst>
              </a:prstGeom>
              <a:solidFill>
                <a:srgbClr val="FFFDFF"/>
              </a:solidFill>
              <a:ln>
                <a:noFill/>
              </a:ln>
              <a:effectLst>
                <a:outerShdw blurRad="12700" dist="12700" dir="2700000" algn="ctr" rotWithShape="0">
                  <a:srgbClr val="000000">
                    <a:alpha val="2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이등변 삼각형 21">
                <a:extLst>
                  <a:ext uri="{FF2B5EF4-FFF2-40B4-BE49-F238E27FC236}">
                    <a16:creationId xmlns:a16="http://schemas.microsoft.com/office/drawing/2014/main" id="{0EA9EAAB-41D2-440E-AA3E-85A128EB815D}"/>
                  </a:ext>
                </a:extLst>
              </p:cNvPr>
              <p:cNvSpPr/>
              <p:nvPr/>
            </p:nvSpPr>
            <p:spPr>
              <a:xfrm rot="10800000">
                <a:off x="4279095" y="3002949"/>
                <a:ext cx="303094" cy="269633"/>
              </a:xfrm>
              <a:prstGeom prst="triangle">
                <a:avLst/>
              </a:prstGeom>
              <a:solidFill>
                <a:srgbClr val="FFFDFF"/>
              </a:solidFill>
              <a:ln>
                <a:noFill/>
              </a:ln>
              <a:effectLst>
                <a:outerShdw blurRad="12700" dist="12700" dir="2700000" algn="ctr" rotWithShape="0">
                  <a:srgbClr val="000000">
                    <a:alpha val="2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1C70DE-C723-A266-8A6A-DB568D1E9647}"/>
                </a:ext>
              </a:extLst>
            </p:cNvPr>
            <p:cNvSpPr txBox="1"/>
            <p:nvPr/>
          </p:nvSpPr>
          <p:spPr>
            <a:xfrm>
              <a:off x="3302877" y="2712979"/>
              <a:ext cx="13253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6B74C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Session ID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3EABF8E-F835-7EFE-C62A-1F9BAF6005D0}"/>
              </a:ext>
            </a:extLst>
          </p:cNvPr>
          <p:cNvGrpSpPr/>
          <p:nvPr/>
        </p:nvGrpSpPr>
        <p:grpSpPr>
          <a:xfrm>
            <a:off x="2611562" y="3649517"/>
            <a:ext cx="1405178" cy="394220"/>
            <a:chOff x="3649716" y="2688091"/>
            <a:chExt cx="1405178" cy="39422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0967557-4BDD-BF4D-CCB6-D1C3B14EA25A}"/>
                </a:ext>
              </a:extLst>
            </p:cNvPr>
            <p:cNvGrpSpPr/>
            <p:nvPr/>
          </p:nvGrpSpPr>
          <p:grpSpPr>
            <a:xfrm>
              <a:off x="3649716" y="2688091"/>
              <a:ext cx="1405178" cy="392540"/>
              <a:chOff x="4114798" y="2609193"/>
              <a:chExt cx="1405178" cy="392540"/>
            </a:xfrm>
          </p:grpSpPr>
          <p:sp>
            <p:nvSpPr>
              <p:cNvPr id="26" name="사각형: 둥근 모서리 1">
                <a:extLst>
                  <a:ext uri="{FF2B5EF4-FFF2-40B4-BE49-F238E27FC236}">
                    <a16:creationId xmlns:a16="http://schemas.microsoft.com/office/drawing/2014/main" id="{13138A4F-6D91-E6F8-66F4-8DB45A4945EF}"/>
                  </a:ext>
                </a:extLst>
              </p:cNvPr>
              <p:cNvSpPr/>
              <p:nvPr/>
            </p:nvSpPr>
            <p:spPr>
              <a:xfrm>
                <a:off x="4114798" y="2609193"/>
                <a:ext cx="1135545" cy="392540"/>
              </a:xfrm>
              <a:prstGeom prst="roundRect">
                <a:avLst>
                  <a:gd name="adj" fmla="val 5621"/>
                </a:avLst>
              </a:prstGeom>
              <a:solidFill>
                <a:srgbClr val="FFFDFF"/>
              </a:solidFill>
              <a:ln>
                <a:noFill/>
              </a:ln>
              <a:effectLst>
                <a:outerShdw blurRad="12700" dist="12700" dir="2700000" algn="ctr" rotWithShape="0">
                  <a:srgbClr val="000000">
                    <a:alpha val="2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D612F7A9-10FA-1F81-A724-1BAEAAF4CF9D}"/>
                  </a:ext>
                </a:extLst>
              </p:cNvPr>
              <p:cNvSpPr/>
              <p:nvPr/>
            </p:nvSpPr>
            <p:spPr>
              <a:xfrm rot="5400000">
                <a:off x="5284420" y="2680137"/>
                <a:ext cx="201479" cy="269633"/>
              </a:xfrm>
              <a:prstGeom prst="triangle">
                <a:avLst/>
              </a:prstGeom>
              <a:solidFill>
                <a:srgbClr val="FFFDFF"/>
              </a:solidFill>
              <a:ln>
                <a:noFill/>
              </a:ln>
              <a:effectLst>
                <a:outerShdw blurRad="12700" dist="12700" dir="2700000" algn="ctr" rotWithShape="0">
                  <a:srgbClr val="000000">
                    <a:alpha val="2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8F6B86-7F9C-E5FC-8629-61A7419DA1B9}"/>
                </a:ext>
              </a:extLst>
            </p:cNvPr>
            <p:cNvSpPr txBox="1"/>
            <p:nvPr/>
          </p:nvSpPr>
          <p:spPr>
            <a:xfrm>
              <a:off x="3649717" y="2712979"/>
              <a:ext cx="1135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6B74C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Target Id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3F590DC-E828-173D-D090-C1882124F189}"/>
              </a:ext>
            </a:extLst>
          </p:cNvPr>
          <p:cNvGrpSpPr/>
          <p:nvPr/>
        </p:nvGrpSpPr>
        <p:grpSpPr>
          <a:xfrm flipH="1">
            <a:off x="8533230" y="3658167"/>
            <a:ext cx="1075707" cy="394220"/>
            <a:chOff x="3979188" y="2688091"/>
            <a:chExt cx="1075707" cy="394220"/>
          </a:xfrm>
          <a:effectLst>
            <a:outerShdw blurRad="12700" dist="12700" dir="2700000" algn="ctr" rotWithShape="0">
              <a:srgbClr val="000000">
                <a:alpha val="21000"/>
              </a:srgbClr>
            </a:outerShdw>
          </a:effectLst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E0021B9-CF17-400C-40BF-D54976ACBD05}"/>
                </a:ext>
              </a:extLst>
            </p:cNvPr>
            <p:cNvGrpSpPr/>
            <p:nvPr/>
          </p:nvGrpSpPr>
          <p:grpSpPr>
            <a:xfrm>
              <a:off x="3979189" y="2688091"/>
              <a:ext cx="1075706" cy="392540"/>
              <a:chOff x="4444271" y="2609193"/>
              <a:chExt cx="1075706" cy="392540"/>
            </a:xfrm>
          </p:grpSpPr>
          <p:sp>
            <p:nvSpPr>
              <p:cNvPr id="32" name="사각형: 둥근 모서리 1">
                <a:extLst>
                  <a:ext uri="{FF2B5EF4-FFF2-40B4-BE49-F238E27FC236}">
                    <a16:creationId xmlns:a16="http://schemas.microsoft.com/office/drawing/2014/main" id="{79134198-A69B-719A-B749-F958542B4F24}"/>
                  </a:ext>
                </a:extLst>
              </p:cNvPr>
              <p:cNvSpPr/>
              <p:nvPr/>
            </p:nvSpPr>
            <p:spPr>
              <a:xfrm>
                <a:off x="4444271" y="2609193"/>
                <a:ext cx="806072" cy="392540"/>
              </a:xfrm>
              <a:prstGeom prst="roundRect">
                <a:avLst>
                  <a:gd name="adj" fmla="val 5621"/>
                </a:avLst>
              </a:prstGeom>
              <a:solidFill>
                <a:srgbClr val="FFFDFF"/>
              </a:solidFill>
              <a:ln>
                <a:noFill/>
              </a:ln>
              <a:effectLst>
                <a:outerShdw blurRad="12700" dist="12700" dir="2700000" algn="ctr" rotWithShape="0">
                  <a:srgbClr val="000000">
                    <a:alpha val="2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이등변 삼각형 32">
                <a:extLst>
                  <a:ext uri="{FF2B5EF4-FFF2-40B4-BE49-F238E27FC236}">
                    <a16:creationId xmlns:a16="http://schemas.microsoft.com/office/drawing/2014/main" id="{DFEBDD9F-66AB-EF65-6ED2-14F5FDCABD52}"/>
                  </a:ext>
                </a:extLst>
              </p:cNvPr>
              <p:cNvSpPr/>
              <p:nvPr/>
            </p:nvSpPr>
            <p:spPr>
              <a:xfrm rot="5400000">
                <a:off x="5284421" y="2680229"/>
                <a:ext cx="201479" cy="269633"/>
              </a:xfrm>
              <a:prstGeom prst="triangle">
                <a:avLst/>
              </a:prstGeom>
              <a:solidFill>
                <a:srgbClr val="FFFDFF"/>
              </a:solidFill>
              <a:ln>
                <a:noFill/>
              </a:ln>
              <a:effectLst>
                <a:outerShdw blurRad="12700" dist="12700" dir="27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502FED4-7D96-6DBF-081B-85A2A74327D3}"/>
                </a:ext>
              </a:extLst>
            </p:cNvPr>
            <p:cNvSpPr txBox="1"/>
            <p:nvPr/>
          </p:nvSpPr>
          <p:spPr>
            <a:xfrm>
              <a:off x="3979188" y="2712979"/>
              <a:ext cx="8060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6B74C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Event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AB04213-620A-969A-26EF-C680E1A9F4D2}"/>
              </a:ext>
            </a:extLst>
          </p:cNvPr>
          <p:cNvGrpSpPr/>
          <p:nvPr/>
        </p:nvGrpSpPr>
        <p:grpSpPr>
          <a:xfrm flipV="1">
            <a:off x="2831083" y="5602644"/>
            <a:ext cx="2290456" cy="602786"/>
            <a:chOff x="3105805" y="2688091"/>
            <a:chExt cx="2290456" cy="613699"/>
          </a:xfrm>
          <a:effectLst>
            <a:outerShdw blurRad="12700" dist="12700" dir="2700000" algn="ctr" rotWithShape="0">
              <a:srgbClr val="000000">
                <a:alpha val="21000"/>
              </a:srgbClr>
            </a:outerShdw>
          </a:effectLst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BC84DD9-286E-199C-C75D-2B6A64BECAD5}"/>
                </a:ext>
              </a:extLst>
            </p:cNvPr>
            <p:cNvGrpSpPr/>
            <p:nvPr/>
          </p:nvGrpSpPr>
          <p:grpSpPr>
            <a:xfrm>
              <a:off x="3105807" y="2688091"/>
              <a:ext cx="2290454" cy="613699"/>
              <a:chOff x="3570889" y="2609193"/>
              <a:chExt cx="2290454" cy="613699"/>
            </a:xfrm>
          </p:grpSpPr>
          <p:sp>
            <p:nvSpPr>
              <p:cNvPr id="37" name="사각형: 둥근 모서리 1">
                <a:extLst>
                  <a:ext uri="{FF2B5EF4-FFF2-40B4-BE49-F238E27FC236}">
                    <a16:creationId xmlns:a16="http://schemas.microsoft.com/office/drawing/2014/main" id="{730792A9-559F-6013-A35C-4A24A47823A0}"/>
                  </a:ext>
                </a:extLst>
              </p:cNvPr>
              <p:cNvSpPr/>
              <p:nvPr/>
            </p:nvSpPr>
            <p:spPr>
              <a:xfrm>
                <a:off x="3570889" y="2609193"/>
                <a:ext cx="2290454" cy="392540"/>
              </a:xfrm>
              <a:prstGeom prst="roundRect">
                <a:avLst>
                  <a:gd name="adj" fmla="val 5621"/>
                </a:avLst>
              </a:prstGeom>
              <a:solidFill>
                <a:srgbClr val="FFFDFF"/>
              </a:solidFill>
              <a:ln>
                <a:noFill/>
              </a:ln>
              <a:effectLst>
                <a:outerShdw blurRad="12700" dist="12700" dir="2700000" algn="ctr" rotWithShape="0">
                  <a:srgbClr val="000000">
                    <a:alpha val="2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이등변 삼각형 37">
                <a:extLst>
                  <a:ext uri="{FF2B5EF4-FFF2-40B4-BE49-F238E27FC236}">
                    <a16:creationId xmlns:a16="http://schemas.microsoft.com/office/drawing/2014/main" id="{A80A7406-B31B-6E01-5912-2D7F8FE27920}"/>
                  </a:ext>
                </a:extLst>
              </p:cNvPr>
              <p:cNvSpPr/>
              <p:nvPr/>
            </p:nvSpPr>
            <p:spPr>
              <a:xfrm rot="10800000">
                <a:off x="5475514" y="2953259"/>
                <a:ext cx="303094" cy="269633"/>
              </a:xfrm>
              <a:prstGeom prst="triangle">
                <a:avLst/>
              </a:prstGeom>
              <a:solidFill>
                <a:srgbClr val="FFFDFF"/>
              </a:solidFill>
              <a:ln>
                <a:noFill/>
              </a:ln>
              <a:effectLst>
                <a:outerShdw blurRad="12700" dist="12700" dir="27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E35C38-5883-E4F3-7540-678F27D7079C}"/>
                </a:ext>
              </a:extLst>
            </p:cNvPr>
            <p:cNvSpPr txBox="1"/>
            <p:nvPr/>
          </p:nvSpPr>
          <p:spPr>
            <a:xfrm rot="10800000">
              <a:off x="3105805" y="2712979"/>
              <a:ext cx="22904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err="1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6B74C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PositonX</a:t>
              </a:r>
              <a:r>
                <a:rPr lang="en-US" altLang="ko-KR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6B74C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en-US" altLang="ko-KR" dirty="0" err="1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6B74C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PositionY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6BFD8E2-634B-3F80-DB04-3DD78A35D842}"/>
              </a:ext>
            </a:extLst>
          </p:cNvPr>
          <p:cNvGrpSpPr/>
          <p:nvPr/>
        </p:nvGrpSpPr>
        <p:grpSpPr>
          <a:xfrm flipV="1">
            <a:off x="6722209" y="5605292"/>
            <a:ext cx="1416192" cy="615194"/>
            <a:chOff x="3105805" y="2688091"/>
            <a:chExt cx="1416192" cy="626332"/>
          </a:xfrm>
          <a:effectLst>
            <a:outerShdw blurRad="12700" dist="12700" dir="2700000" algn="ctr" rotWithShape="0">
              <a:srgbClr val="000000">
                <a:alpha val="21000"/>
              </a:srgbClr>
            </a:outerShdw>
          </a:effectLst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B1D5446-80A9-ECEF-B2E6-A5082027540B}"/>
                </a:ext>
              </a:extLst>
            </p:cNvPr>
            <p:cNvGrpSpPr/>
            <p:nvPr/>
          </p:nvGrpSpPr>
          <p:grpSpPr>
            <a:xfrm>
              <a:off x="3105807" y="2688091"/>
              <a:ext cx="1416190" cy="626332"/>
              <a:chOff x="3570889" y="2609193"/>
              <a:chExt cx="1416190" cy="626332"/>
            </a:xfrm>
          </p:grpSpPr>
          <p:sp>
            <p:nvSpPr>
              <p:cNvPr id="42" name="사각형: 둥근 모서리 1">
                <a:extLst>
                  <a:ext uri="{FF2B5EF4-FFF2-40B4-BE49-F238E27FC236}">
                    <a16:creationId xmlns:a16="http://schemas.microsoft.com/office/drawing/2014/main" id="{BC79B7B4-8B28-22AA-FCF0-9DAB1F4A952A}"/>
                  </a:ext>
                </a:extLst>
              </p:cNvPr>
              <p:cNvSpPr/>
              <p:nvPr/>
            </p:nvSpPr>
            <p:spPr>
              <a:xfrm>
                <a:off x="3570889" y="2609193"/>
                <a:ext cx="1416190" cy="392541"/>
              </a:xfrm>
              <a:prstGeom prst="roundRect">
                <a:avLst>
                  <a:gd name="adj" fmla="val 5621"/>
                </a:avLst>
              </a:prstGeom>
              <a:solidFill>
                <a:srgbClr val="FFFDFF"/>
              </a:solidFill>
              <a:ln>
                <a:noFill/>
              </a:ln>
              <a:effectLst>
                <a:outerShdw blurRad="12700" dist="12700" dir="2700000" algn="ctr" rotWithShape="0">
                  <a:srgbClr val="000000">
                    <a:alpha val="2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7CA7CC98-E826-672A-18FE-4C69423908AE}"/>
                  </a:ext>
                </a:extLst>
              </p:cNvPr>
              <p:cNvSpPr/>
              <p:nvPr/>
            </p:nvSpPr>
            <p:spPr>
              <a:xfrm rot="10800000">
                <a:off x="3750338" y="2965892"/>
                <a:ext cx="303094" cy="269633"/>
              </a:xfrm>
              <a:prstGeom prst="triangle">
                <a:avLst/>
              </a:prstGeom>
              <a:solidFill>
                <a:srgbClr val="FFFDFF"/>
              </a:solidFill>
              <a:ln>
                <a:noFill/>
              </a:ln>
              <a:effectLst>
                <a:outerShdw blurRad="12700" dist="12700" dir="27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B740E15-42EC-5985-8E65-AEC8BD3DA86B}"/>
                </a:ext>
              </a:extLst>
            </p:cNvPr>
            <p:cNvSpPr txBox="1"/>
            <p:nvPr/>
          </p:nvSpPr>
          <p:spPr>
            <a:xfrm rot="10800000">
              <a:off x="3105805" y="2709636"/>
              <a:ext cx="1416192" cy="3760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6B74C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Timestamp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92982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D6EB3C79-3A70-40B8-A780-8FB67DAAE133}"/>
              </a:ext>
            </a:extLst>
          </p:cNvPr>
          <p:cNvSpPr/>
          <p:nvPr/>
        </p:nvSpPr>
        <p:spPr>
          <a:xfrm>
            <a:off x="0" y="3429000"/>
            <a:ext cx="12192000" cy="4142775"/>
          </a:xfrm>
          <a:custGeom>
            <a:avLst/>
            <a:gdLst>
              <a:gd name="connsiteX0" fmla="*/ 3610580 w 12192000"/>
              <a:gd name="connsiteY0" fmla="*/ 136 h 4137820"/>
              <a:gd name="connsiteX1" fmla="*/ 6489697 w 12192000"/>
              <a:gd name="connsiteY1" fmla="*/ 724978 h 4137820"/>
              <a:gd name="connsiteX2" fmla="*/ 7230117 w 12192000"/>
              <a:gd name="connsiteY2" fmla="*/ 897022 h 4137820"/>
              <a:gd name="connsiteX3" fmla="*/ 8229600 w 12192000"/>
              <a:gd name="connsiteY3" fmla="*/ 1001897 h 4137820"/>
              <a:gd name="connsiteX4" fmla="*/ 12008206 w 12192000"/>
              <a:gd name="connsiteY4" fmla="*/ 533553 h 4137820"/>
              <a:gd name="connsiteX5" fmla="*/ 12192000 w 12192000"/>
              <a:gd name="connsiteY5" fmla="*/ 494576 h 4137820"/>
              <a:gd name="connsiteX6" fmla="*/ 12192000 w 12192000"/>
              <a:gd name="connsiteY6" fmla="*/ 4137820 h 4137820"/>
              <a:gd name="connsiteX7" fmla="*/ 0 w 12192000"/>
              <a:gd name="connsiteY7" fmla="*/ 4137820 h 4137820"/>
              <a:gd name="connsiteX8" fmla="*/ 0 w 12192000"/>
              <a:gd name="connsiteY8" fmla="*/ 1621320 h 4137820"/>
              <a:gd name="connsiteX9" fmla="*/ 0 w 12192000"/>
              <a:gd name="connsiteY9" fmla="*/ 1602271 h 4137820"/>
              <a:gd name="connsiteX10" fmla="*/ 0 w 12192000"/>
              <a:gd name="connsiteY10" fmla="*/ 941211 h 4137820"/>
              <a:gd name="connsiteX11" fmla="*/ 35616 w 12192000"/>
              <a:gd name="connsiteY11" fmla="*/ 925612 h 4137820"/>
              <a:gd name="connsiteX12" fmla="*/ 3295650 w 12192000"/>
              <a:gd name="connsiteY12" fmla="*/ 11296 h 4137820"/>
              <a:gd name="connsiteX13" fmla="*/ 3610580 w 12192000"/>
              <a:gd name="connsiteY13" fmla="*/ 136 h 413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37820">
                <a:moveTo>
                  <a:pt x="3610580" y="136"/>
                </a:moveTo>
                <a:cubicBezTo>
                  <a:pt x="4610177" y="8754"/>
                  <a:pt x="5511823" y="426617"/>
                  <a:pt x="6489697" y="724978"/>
                </a:cubicBezTo>
                <a:lnTo>
                  <a:pt x="7230117" y="897022"/>
                </a:lnTo>
                <a:cubicBezTo>
                  <a:pt x="7549939" y="961602"/>
                  <a:pt x="7881342" y="1001897"/>
                  <a:pt x="8229600" y="1001897"/>
                </a:cubicBezTo>
                <a:cubicBezTo>
                  <a:pt x="9390459" y="1001897"/>
                  <a:pt x="10675962" y="804700"/>
                  <a:pt x="12008206" y="533553"/>
                </a:cubicBezTo>
                <a:lnTo>
                  <a:pt x="12192000" y="494576"/>
                </a:lnTo>
                <a:lnTo>
                  <a:pt x="12192000" y="4137820"/>
                </a:lnTo>
                <a:lnTo>
                  <a:pt x="0" y="4137820"/>
                </a:lnTo>
                <a:lnTo>
                  <a:pt x="0" y="1621320"/>
                </a:lnTo>
                <a:lnTo>
                  <a:pt x="0" y="1602271"/>
                </a:lnTo>
                <a:lnTo>
                  <a:pt x="0" y="941211"/>
                </a:lnTo>
                <a:lnTo>
                  <a:pt x="35616" y="925612"/>
                </a:lnTo>
                <a:cubicBezTo>
                  <a:pt x="1140743" y="459145"/>
                  <a:pt x="2234010" y="96624"/>
                  <a:pt x="3295650" y="11296"/>
                </a:cubicBezTo>
                <a:cubicBezTo>
                  <a:pt x="3401814" y="2763"/>
                  <a:pt x="3506726" y="-759"/>
                  <a:pt x="3610580" y="136"/>
                </a:cubicBezTo>
                <a:close/>
              </a:path>
            </a:pathLst>
          </a:custGeom>
          <a:solidFill>
            <a:srgbClr val="FF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E7A40A-ABE8-4A7B-837E-6DF8F1F5DBD9}"/>
              </a:ext>
            </a:extLst>
          </p:cNvPr>
          <p:cNvSpPr/>
          <p:nvPr/>
        </p:nvSpPr>
        <p:spPr>
          <a:xfrm>
            <a:off x="541452" y="2675024"/>
            <a:ext cx="11046960" cy="5162690"/>
          </a:xfrm>
          <a:prstGeom prst="roundRect">
            <a:avLst>
              <a:gd name="adj" fmla="val 5073"/>
            </a:avLst>
          </a:prstGeom>
          <a:solidFill>
            <a:srgbClr val="FFFDFF"/>
          </a:solidFill>
          <a:ln>
            <a:noFill/>
          </a:ln>
          <a:effectLst>
            <a:outerShdw blurRad="2413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ㅁ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53109F-BD1D-418E-99D7-0AC7E9539AFE}"/>
              </a:ext>
            </a:extLst>
          </p:cNvPr>
          <p:cNvSpPr/>
          <p:nvPr/>
        </p:nvSpPr>
        <p:spPr>
          <a:xfrm>
            <a:off x="-1" y="6858001"/>
            <a:ext cx="12192001" cy="1733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4161BB1-BAAB-4EB2-83CF-E8ED47A5C1F5}"/>
              </a:ext>
            </a:extLst>
          </p:cNvPr>
          <p:cNvSpPr/>
          <p:nvPr/>
        </p:nvSpPr>
        <p:spPr>
          <a:xfrm>
            <a:off x="6131166" y="2882993"/>
            <a:ext cx="5329029" cy="1903880"/>
          </a:xfrm>
          <a:prstGeom prst="roundRect">
            <a:avLst>
              <a:gd name="adj" fmla="val 12891"/>
            </a:avLst>
          </a:prstGeom>
          <a:gradFill flip="none" rotWithShape="1">
            <a:gsLst>
              <a:gs pos="3000">
                <a:srgbClr val="BBC4FD"/>
              </a:gs>
              <a:gs pos="48000">
                <a:srgbClr val="B0BBFC"/>
              </a:gs>
              <a:gs pos="80000">
                <a:srgbClr val="AAB6FC"/>
              </a:gs>
            </a:gsLst>
            <a:lin ang="5400000" scaled="1"/>
            <a:tileRect/>
          </a:gradFill>
          <a:ln>
            <a:noFill/>
          </a:ln>
          <a:effectLst>
            <a:outerShdw blurRad="889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942" y="3318685"/>
            <a:ext cx="3295829" cy="141778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6193836" y="2932519"/>
            <a:ext cx="1892211" cy="430887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동선 데이터</a:t>
            </a:r>
            <a:endParaRPr lang="en-US" altLang="ko-KR" sz="2000" spc="-7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DFF"/>
              </a:solidFill>
              <a:effectLst>
                <a:outerShdw blurRad="190500" dist="25400" dir="2700000" algn="tl" rotWithShape="0">
                  <a:prstClr val="black">
                    <a:alpha val="17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사각형: 둥근 모서리 81">
            <a:extLst>
              <a:ext uri="{FF2B5EF4-FFF2-40B4-BE49-F238E27FC236}">
                <a16:creationId xmlns:a16="http://schemas.microsoft.com/office/drawing/2014/main" id="{24161BB1-BAAB-4EB2-83CF-E8ED47A5C1F5}"/>
              </a:ext>
            </a:extLst>
          </p:cNvPr>
          <p:cNvSpPr/>
          <p:nvPr/>
        </p:nvSpPr>
        <p:spPr>
          <a:xfrm>
            <a:off x="6131166" y="4905232"/>
            <a:ext cx="5329029" cy="1903880"/>
          </a:xfrm>
          <a:prstGeom prst="roundRect">
            <a:avLst>
              <a:gd name="adj" fmla="val 12891"/>
            </a:avLst>
          </a:prstGeom>
          <a:gradFill flip="none" rotWithShape="1">
            <a:gsLst>
              <a:gs pos="3000">
                <a:srgbClr val="BBC4FD"/>
              </a:gs>
              <a:gs pos="48000">
                <a:srgbClr val="B0BBFC"/>
              </a:gs>
              <a:gs pos="80000">
                <a:srgbClr val="AAB6FC"/>
              </a:gs>
            </a:gsLst>
            <a:lin ang="5400000" scaled="1"/>
            <a:tileRect/>
          </a:gradFill>
          <a:ln>
            <a:noFill/>
          </a:ln>
          <a:effectLst>
            <a:outerShdw blurRad="889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6270400" y="4948418"/>
            <a:ext cx="1892698" cy="430887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체류 시간 데이터</a:t>
            </a:r>
            <a:endParaRPr lang="en-US" altLang="ko-KR" sz="2000" spc="-7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DFF"/>
              </a:solidFill>
              <a:effectLst>
                <a:outerShdw blurRad="190500" dist="25400" dir="2700000" algn="tl" rotWithShape="0">
                  <a:prstClr val="black">
                    <a:alpha val="17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사각형: 둥근 모서리 81">
            <a:extLst>
              <a:ext uri="{FF2B5EF4-FFF2-40B4-BE49-F238E27FC236}">
                <a16:creationId xmlns:a16="http://schemas.microsoft.com/office/drawing/2014/main" id="{24161BB1-BAAB-4EB2-83CF-E8ED47A5C1F5}"/>
              </a:ext>
            </a:extLst>
          </p:cNvPr>
          <p:cNvSpPr/>
          <p:nvPr/>
        </p:nvSpPr>
        <p:spPr>
          <a:xfrm>
            <a:off x="658295" y="2895962"/>
            <a:ext cx="5277824" cy="1903880"/>
          </a:xfrm>
          <a:prstGeom prst="roundRect">
            <a:avLst>
              <a:gd name="adj" fmla="val 12891"/>
            </a:avLst>
          </a:prstGeom>
          <a:gradFill flip="none" rotWithShape="1">
            <a:gsLst>
              <a:gs pos="3000">
                <a:srgbClr val="BBC4FD"/>
              </a:gs>
              <a:gs pos="48000">
                <a:srgbClr val="B0BBFC"/>
              </a:gs>
              <a:gs pos="80000">
                <a:srgbClr val="AAB6FC"/>
              </a:gs>
            </a:gsLst>
            <a:lin ang="5400000" scaled="1"/>
            <a:tileRect/>
          </a:gradFill>
          <a:ln>
            <a:noFill/>
          </a:ln>
          <a:effectLst>
            <a:outerShdw blurRad="889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766207" y="2959543"/>
            <a:ext cx="1931279" cy="430887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이용자 수 데이터</a:t>
            </a:r>
            <a:endParaRPr lang="en-US" altLang="ko-KR" sz="2000" spc="-7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DFF"/>
              </a:solidFill>
              <a:effectLst>
                <a:outerShdw blurRad="190500" dist="25400" dir="2700000" algn="tl" rotWithShape="0">
                  <a:prstClr val="black">
                    <a:alpha val="17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사각형: 둥근 모서리 81">
            <a:extLst>
              <a:ext uri="{FF2B5EF4-FFF2-40B4-BE49-F238E27FC236}">
                <a16:creationId xmlns:a16="http://schemas.microsoft.com/office/drawing/2014/main" id="{24161BB1-BAAB-4EB2-83CF-E8ED47A5C1F5}"/>
              </a:ext>
            </a:extLst>
          </p:cNvPr>
          <p:cNvSpPr/>
          <p:nvPr/>
        </p:nvSpPr>
        <p:spPr>
          <a:xfrm>
            <a:off x="652312" y="4876981"/>
            <a:ext cx="5282791" cy="1903880"/>
          </a:xfrm>
          <a:prstGeom prst="roundRect">
            <a:avLst>
              <a:gd name="adj" fmla="val 12891"/>
            </a:avLst>
          </a:prstGeom>
          <a:gradFill flip="none" rotWithShape="1">
            <a:gsLst>
              <a:gs pos="3000">
                <a:srgbClr val="BBC4FD"/>
              </a:gs>
              <a:gs pos="48000">
                <a:srgbClr val="B0BBFC"/>
              </a:gs>
              <a:gs pos="80000">
                <a:srgbClr val="AAB6FC"/>
              </a:gs>
            </a:gsLst>
            <a:lin ang="5400000" scaled="1"/>
            <a:tileRect/>
          </a:gradFill>
          <a:ln>
            <a:noFill/>
          </a:ln>
          <a:effectLst>
            <a:outerShdw blurRad="889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1071945" y="4922137"/>
            <a:ext cx="1937262" cy="430887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유입 경로 데이터</a:t>
            </a:r>
            <a:endParaRPr lang="en-US" altLang="ko-KR" sz="2000" spc="-7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DFF"/>
              </a:solidFill>
              <a:effectLst>
                <a:outerShdw blurRad="190500" dist="25400" dir="2700000" algn="tl" rotWithShape="0">
                  <a:prstClr val="black">
                    <a:alpha val="17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45" y="3429000"/>
            <a:ext cx="2126198" cy="1094664"/>
          </a:xfrm>
          <a:prstGeom prst="rect">
            <a:avLst/>
          </a:prstGeom>
        </p:spPr>
      </p:pic>
      <p:pic>
        <p:nvPicPr>
          <p:cNvPr id="1026" name="Picture 2" descr="이야기 - 홈페이지 유입 경로 통계(2013.6.29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72" y="5353024"/>
            <a:ext cx="1536314" cy="133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3015" y="3028274"/>
            <a:ext cx="2086266" cy="16575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078" y="5328421"/>
            <a:ext cx="3833358" cy="14225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9052" y="5258993"/>
            <a:ext cx="2916192" cy="1444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F64D8-EEB8-29E3-1E7F-99DA7777AFAA}"/>
              </a:ext>
            </a:extLst>
          </p:cNvPr>
          <p:cNvSpPr txBox="1"/>
          <p:nvPr/>
        </p:nvSpPr>
        <p:spPr>
          <a:xfrm>
            <a:off x="549955" y="480650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latin typeface="Sandoll 고딕NeoRound 07 Bd" panose="020B0600000101010101" pitchFamily="34" charset="-127"/>
                <a:ea typeface="Sandoll 고딕NeoRound 07 Bd" panose="020B0600000101010101" pitchFamily="34" charset="-127"/>
              </a:rPr>
              <a:t>프로젝트 소개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DFF"/>
              </a:solidFill>
              <a:latin typeface="Sandoll 고딕NeoRound 07 Bd" panose="020B0600000101010101" pitchFamily="34" charset="-127"/>
              <a:ea typeface="Sandoll 고딕NeoRound 07 B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539420" y="1115926"/>
            <a:ext cx="7779080" cy="66095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DF9796-56AD-E001-3968-C9C56FC7832D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개요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6B74C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  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6B74CF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프로젝트 소개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   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기술 스택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   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개발 일정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   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17188049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539420" y="1115926"/>
            <a:ext cx="7779080" cy="66095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환영합니다</a:t>
            </a:r>
            <a:r>
              <a:rPr lang="en-US" altLang="ko-KR" sz="35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3500" spc="-7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DFF"/>
              </a:solidFill>
              <a:effectLst>
                <a:outerShdw blurRad="190500" dist="25400" dir="2700000" algn="tl" rotWithShape="0">
                  <a:prstClr val="black">
                    <a:alpha val="17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53109F-BD1D-418E-99D7-0AC7E9539AFE}"/>
              </a:ext>
            </a:extLst>
          </p:cNvPr>
          <p:cNvSpPr/>
          <p:nvPr/>
        </p:nvSpPr>
        <p:spPr>
          <a:xfrm>
            <a:off x="-1" y="6858001"/>
            <a:ext cx="12192001" cy="1733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F48A4-9E1F-13A7-BD5C-904B59671CE7}"/>
              </a:ext>
            </a:extLst>
          </p:cNvPr>
          <p:cNvSpPr txBox="1"/>
          <p:nvPr/>
        </p:nvSpPr>
        <p:spPr>
          <a:xfrm>
            <a:off x="549955" y="480650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latin typeface="Sandoll 고딕NeoRound 07 Bd" panose="020B0600000101010101" pitchFamily="34" charset="-127"/>
                <a:ea typeface="Sandoll 고딕NeoRound 07 Bd" panose="020B0600000101010101" pitchFamily="34" charset="-127"/>
              </a:rPr>
              <a:t>프로젝트 소개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DFF"/>
              </a:solidFill>
              <a:latin typeface="Sandoll 고딕NeoRound 07 Bd" panose="020B0600000101010101" pitchFamily="34" charset="-127"/>
              <a:ea typeface="Sandoll 고딕NeoRound 07 B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6887D-55E7-41C4-836D-A3E99AE55FF8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개요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B74C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7B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소개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기술 스택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과정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향후 계획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487904" y="1888997"/>
            <a:ext cx="9216190" cy="4541322"/>
            <a:chOff x="1328348" y="1888997"/>
            <a:chExt cx="9216190" cy="4541322"/>
          </a:xfrm>
        </p:grpSpPr>
        <p:sp>
          <p:nvSpPr>
            <p:cNvPr id="23" name="사각형: 둥근 모서리 1">
              <a:extLst>
                <a:ext uri="{FF2B5EF4-FFF2-40B4-BE49-F238E27FC236}">
                  <a16:creationId xmlns:a16="http://schemas.microsoft.com/office/drawing/2014/main" id="{D6E7A40A-ABE8-4A7B-837E-6DF8F1F5DBD9}"/>
                </a:ext>
              </a:extLst>
            </p:cNvPr>
            <p:cNvSpPr/>
            <p:nvPr/>
          </p:nvSpPr>
          <p:spPr>
            <a:xfrm>
              <a:off x="1328348" y="1888997"/>
              <a:ext cx="9216190" cy="4541322"/>
            </a:xfrm>
            <a:prstGeom prst="roundRect">
              <a:avLst>
                <a:gd name="adj" fmla="val 5073"/>
              </a:avLst>
            </a:prstGeom>
            <a:solidFill>
              <a:schemeClr val="bg1"/>
            </a:solidFill>
            <a:ln>
              <a:noFill/>
            </a:ln>
            <a:effectLst>
              <a:outerShdw blurRad="2413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8957" y="2093865"/>
              <a:ext cx="8631490" cy="409529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56" y="1773011"/>
            <a:ext cx="4641413" cy="22519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277" y="1533481"/>
            <a:ext cx="4700510" cy="18731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56" y="4604574"/>
            <a:ext cx="4601213" cy="21246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4277" y="4445667"/>
            <a:ext cx="4824303" cy="228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989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539420" y="1115926"/>
            <a:ext cx="7779080" cy="66095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시작하기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53109F-BD1D-418E-99D7-0AC7E9539AFE}"/>
              </a:ext>
            </a:extLst>
          </p:cNvPr>
          <p:cNvSpPr/>
          <p:nvPr/>
        </p:nvSpPr>
        <p:spPr>
          <a:xfrm>
            <a:off x="-1" y="6858001"/>
            <a:ext cx="12192001" cy="1733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F48A4-9E1F-13A7-BD5C-904B59671CE7}"/>
              </a:ext>
            </a:extLst>
          </p:cNvPr>
          <p:cNvSpPr txBox="1"/>
          <p:nvPr/>
        </p:nvSpPr>
        <p:spPr>
          <a:xfrm>
            <a:off x="549955" y="480650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latin typeface="Sandoll 고딕NeoRound 07 Bd" panose="020B0600000101010101" pitchFamily="34" charset="-127"/>
                <a:ea typeface="Sandoll 고딕NeoRound 07 Bd" panose="020B0600000101010101" pitchFamily="34" charset="-127"/>
              </a:rPr>
              <a:t>프로젝트 소개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DFF"/>
              </a:solidFill>
              <a:latin typeface="Sandoll 고딕NeoRound 07 Bd" panose="020B0600000101010101" pitchFamily="34" charset="-127"/>
              <a:ea typeface="Sandoll 고딕NeoRound 07 B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6887D-55E7-41C4-836D-A3E99AE55FF8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개요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B74C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7B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소개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기술 스택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과정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향후 계획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481022" y="1888997"/>
            <a:ext cx="9216190" cy="4541322"/>
            <a:chOff x="6395569" y="2046777"/>
            <a:chExt cx="9216190" cy="4541322"/>
          </a:xfrm>
        </p:grpSpPr>
        <p:grpSp>
          <p:nvGrpSpPr>
            <p:cNvPr id="20" name="그룹 19"/>
            <p:cNvGrpSpPr/>
            <p:nvPr/>
          </p:nvGrpSpPr>
          <p:grpSpPr>
            <a:xfrm>
              <a:off x="6395569" y="2046777"/>
              <a:ext cx="9216190" cy="4541322"/>
              <a:chOff x="1328348" y="1888997"/>
              <a:chExt cx="9216190" cy="4541322"/>
            </a:xfrm>
          </p:grpSpPr>
          <p:sp>
            <p:nvSpPr>
              <p:cNvPr id="22" name="사각형: 둥근 모서리 1">
                <a:extLst>
                  <a:ext uri="{FF2B5EF4-FFF2-40B4-BE49-F238E27FC236}">
                    <a16:creationId xmlns:a16="http://schemas.microsoft.com/office/drawing/2014/main" id="{D6E7A40A-ABE8-4A7B-837E-6DF8F1F5DBD9}"/>
                  </a:ext>
                </a:extLst>
              </p:cNvPr>
              <p:cNvSpPr/>
              <p:nvPr/>
            </p:nvSpPr>
            <p:spPr>
              <a:xfrm>
                <a:off x="1328348" y="1888997"/>
                <a:ext cx="9216190" cy="4541322"/>
              </a:xfrm>
              <a:prstGeom prst="roundRect">
                <a:avLst>
                  <a:gd name="adj" fmla="val 507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41300" dist="38100" dir="2700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8957" y="2093865"/>
                <a:ext cx="8631490" cy="4095299"/>
              </a:xfrm>
              <a:prstGeom prst="rect">
                <a:avLst/>
              </a:prstGeom>
            </p:spPr>
          </p:pic>
        </p:grp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5955" y="2269976"/>
              <a:ext cx="8623225" cy="400477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50" y="2843346"/>
            <a:ext cx="4865961" cy="2695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1912684"/>
            <a:ext cx="5316552" cy="4557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80714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D54FAF7-9ACE-4BE2-90D8-277ABADAD650}"/>
              </a:ext>
            </a:extLst>
          </p:cNvPr>
          <p:cNvSpPr txBox="1"/>
          <p:nvPr/>
        </p:nvSpPr>
        <p:spPr>
          <a:xfrm>
            <a:off x="539420" y="1115926"/>
            <a:ext cx="7779080" cy="660950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effectLst>
                  <a:outerShdw blurRad="190500" dist="25400" dir="2700000" algn="tl" rotWithShape="0">
                    <a:prstClr val="black">
                      <a:alpha val="1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등록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53109F-BD1D-418E-99D7-0AC7E9539AFE}"/>
              </a:ext>
            </a:extLst>
          </p:cNvPr>
          <p:cNvSpPr/>
          <p:nvPr/>
        </p:nvSpPr>
        <p:spPr>
          <a:xfrm>
            <a:off x="-1" y="6858001"/>
            <a:ext cx="12192001" cy="1733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F48A4-9E1F-13A7-BD5C-904B59671CE7}"/>
              </a:ext>
            </a:extLst>
          </p:cNvPr>
          <p:cNvSpPr txBox="1"/>
          <p:nvPr/>
        </p:nvSpPr>
        <p:spPr>
          <a:xfrm>
            <a:off x="549955" y="480650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DFF"/>
                </a:solidFill>
                <a:latin typeface="Sandoll 고딕NeoRound 07 Bd" panose="020B0600000101010101" pitchFamily="34" charset="-127"/>
                <a:ea typeface="Sandoll 고딕NeoRound 07 Bd" panose="020B0600000101010101" pitchFamily="34" charset="-127"/>
              </a:rPr>
              <a:t>프로젝트 소개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DFF"/>
              </a:solidFill>
              <a:latin typeface="Sandoll 고딕NeoRound 07 Bd" panose="020B0600000101010101" pitchFamily="34" charset="-127"/>
              <a:ea typeface="Sandoll 고딕NeoRound 07 B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6887D-55E7-41C4-836D-A3E99AE55FF8}"/>
              </a:ext>
            </a:extLst>
          </p:cNvPr>
          <p:cNvSpPr txBox="1"/>
          <p:nvPr/>
        </p:nvSpPr>
        <p:spPr>
          <a:xfrm>
            <a:off x="7072604" y="503734"/>
            <a:ext cx="465597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개요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B74C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67B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소개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기술 스택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과정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향후 계획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481022" y="1888997"/>
            <a:ext cx="9216190" cy="4541322"/>
            <a:chOff x="1481022" y="1888997"/>
            <a:chExt cx="9216190" cy="4541322"/>
          </a:xfrm>
        </p:grpSpPr>
        <p:grpSp>
          <p:nvGrpSpPr>
            <p:cNvPr id="20" name="그룹 19"/>
            <p:cNvGrpSpPr/>
            <p:nvPr/>
          </p:nvGrpSpPr>
          <p:grpSpPr>
            <a:xfrm>
              <a:off x="1481022" y="1888997"/>
              <a:ext cx="9216190" cy="4541322"/>
              <a:chOff x="1328348" y="1888997"/>
              <a:chExt cx="9216190" cy="4541322"/>
            </a:xfrm>
          </p:grpSpPr>
          <p:sp>
            <p:nvSpPr>
              <p:cNvPr id="22" name="사각형: 둥근 모서리 1">
                <a:extLst>
                  <a:ext uri="{FF2B5EF4-FFF2-40B4-BE49-F238E27FC236}">
                    <a16:creationId xmlns:a16="http://schemas.microsoft.com/office/drawing/2014/main" id="{D6E7A40A-ABE8-4A7B-837E-6DF8F1F5DBD9}"/>
                  </a:ext>
                </a:extLst>
              </p:cNvPr>
              <p:cNvSpPr/>
              <p:nvPr/>
            </p:nvSpPr>
            <p:spPr>
              <a:xfrm>
                <a:off x="1328348" y="1888997"/>
                <a:ext cx="9216190" cy="4541322"/>
              </a:xfrm>
              <a:prstGeom prst="roundRect">
                <a:avLst>
                  <a:gd name="adj" fmla="val 507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41300" dist="38100" dir="2700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8957" y="2093865"/>
                <a:ext cx="8631490" cy="4095299"/>
              </a:xfrm>
              <a:prstGeom prst="rect">
                <a:avLst/>
              </a:prstGeom>
            </p:spPr>
          </p:pic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1632" y="2093865"/>
              <a:ext cx="8631490" cy="4315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45468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3557</TotalTime>
  <Words>1089</Words>
  <Application>Microsoft Office PowerPoint</Application>
  <PresentationFormat>와이드스크린</PresentationFormat>
  <Paragraphs>268</Paragraphs>
  <Slides>25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나눔스퀘어 Bold</vt:lpstr>
      <vt:lpstr>Sandoll 고딕NeoRound 07 Bd</vt:lpstr>
      <vt:lpstr>맑은 고딕</vt:lpstr>
      <vt:lpstr>나눔스퀘어 ExtraBold</vt:lpstr>
      <vt:lpstr>Candara</vt:lpstr>
      <vt:lpstr>Corbel Light</vt:lpstr>
      <vt:lpstr>Arial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eesppt</dc:creator>
  <cp:lastModifiedBy>SSAFY</cp:lastModifiedBy>
  <cp:revision>64</cp:revision>
  <dcterms:created xsi:type="dcterms:W3CDTF">2021-09-23T20:17:42Z</dcterms:created>
  <dcterms:modified xsi:type="dcterms:W3CDTF">2023-04-07T02:08:42Z</dcterms:modified>
</cp:coreProperties>
</file>